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 varScale="1">
        <p:scale>
          <a:sx n="69" d="100"/>
          <a:sy n="69" d="100"/>
        </p:scale>
        <p:origin x="-13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C4A3AE5-06FF-45FA-80EE-A48CD041A862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5F1BAD-8382-44C6-A574-784B12529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3AE5-06FF-45FA-80EE-A48CD041A862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1BAD-8382-44C6-A574-784B12529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3AE5-06FF-45FA-80EE-A48CD041A862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1BAD-8382-44C6-A574-784B12529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3AE5-06FF-45FA-80EE-A48CD041A862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1BAD-8382-44C6-A574-784B12529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3AE5-06FF-45FA-80EE-A48CD041A862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1BAD-8382-44C6-A574-784B12529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3AE5-06FF-45FA-80EE-A48CD041A862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1BAD-8382-44C6-A574-784B12529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C4A3AE5-06FF-45FA-80EE-A48CD041A862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5F1BAD-8382-44C6-A574-784B12529229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C4A3AE5-06FF-45FA-80EE-A48CD041A862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35F1BAD-8382-44C6-A574-784B12529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3AE5-06FF-45FA-80EE-A48CD041A862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1BAD-8382-44C6-A574-784B12529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3AE5-06FF-45FA-80EE-A48CD041A862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1BAD-8382-44C6-A574-784B12529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3AE5-06FF-45FA-80EE-A48CD041A862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1BAD-8382-44C6-A574-784B12529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C4A3AE5-06FF-45FA-80EE-A48CD041A862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35F1BAD-8382-44C6-A574-784B125292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6.jpeg"/><Relationship Id="rId7" Type="http://schemas.openxmlformats.org/officeDocument/2006/relationships/image" Target="../media/image2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deaPad\Documents\Bluetooth Exchange Folder\download (1)1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2028" b="9773"/>
          <a:stretch/>
        </p:blipFill>
        <p:spPr bwMode="auto">
          <a:xfrm>
            <a:off x="445654" y="1685330"/>
            <a:ext cx="8229601" cy="422121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6"/>
          <p:cNvSpPr txBox="1"/>
          <p:nvPr/>
        </p:nvSpPr>
        <p:spPr>
          <a:xfrm>
            <a:off x="939800" y="5906549"/>
            <a:ext cx="7128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solidFill>
                  <a:srgbClr val="002060"/>
                </a:solidFill>
                <a:latin typeface="Arial Black" pitchFamily="34" charset="0"/>
              </a:rPr>
              <a:t>Ireshi</a:t>
            </a:r>
            <a:r>
              <a:rPr lang="en-US" sz="36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 Black" pitchFamily="34" charset="0"/>
              </a:rPr>
              <a:t>Abeysinghe</a:t>
            </a:r>
            <a:r>
              <a:rPr lang="en-US" sz="36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endParaRPr lang="en-US" sz="36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8055" y="257309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2"/>
                </a:solidFill>
                <a:latin typeface="Arial Black" pitchFamily="34" charset="0"/>
              </a:rPr>
              <a:t>ADVANCED LEVEL PHYSICS</a:t>
            </a:r>
            <a:endParaRPr lang="en-US" sz="4000" dirty="0">
              <a:solidFill>
                <a:schemeClr val="bg2"/>
              </a:solidFill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5655" y="762000"/>
            <a:ext cx="838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i-LK" sz="5400" b="1" dirty="0" smtClean="0">
                <a:solidFill>
                  <a:schemeClr val="bg2"/>
                </a:solidFill>
              </a:rPr>
              <a:t>සාපේක්ෂ චලිතය </a:t>
            </a:r>
            <a:endParaRPr lang="en-US" sz="54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44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04603" y="1450938"/>
                <a:ext cx="1090491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4603" y="1450938"/>
                <a:ext cx="1090491" cy="497252"/>
              </a:xfrm>
              <a:prstGeom prst="rect">
                <a:avLst/>
              </a:prstGeom>
              <a:blipFill rotWithShape="1">
                <a:blip r:embed="rId2"/>
                <a:stretch>
                  <a:fillRect t="-9756" r="-11732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569388" y="1446473"/>
            <a:ext cx="457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60303" y="1488987"/>
            <a:ext cx="457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+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08166" y="1433732"/>
                <a:ext cx="1061637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𝐄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8166" y="1433732"/>
                <a:ext cx="1061637" cy="497252"/>
              </a:xfrm>
              <a:prstGeom prst="rect">
                <a:avLst/>
              </a:prstGeom>
              <a:blipFill rotWithShape="1">
                <a:blip r:embed="rId3"/>
                <a:stretch>
                  <a:fillRect t="-9756" r="-12069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055603" y="1410886"/>
                <a:ext cx="1088888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𝑬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5603" y="1410886"/>
                <a:ext cx="1088888" cy="497252"/>
              </a:xfrm>
              <a:prstGeom prst="rect">
                <a:avLst/>
              </a:prstGeom>
              <a:blipFill rotWithShape="1">
                <a:blip r:embed="rId4"/>
                <a:stretch>
                  <a:fillRect t="-9756" r="-11732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582998" y="2145249"/>
            <a:ext cx="1912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         U</a:t>
            </a:r>
            <a:endParaRPr lang="en-US" sz="2400" b="1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563579" y="2145249"/>
            <a:ext cx="432749" cy="15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571999" y="2145249"/>
            <a:ext cx="457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+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945198" y="2221449"/>
            <a:ext cx="1912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/>
              <a:t> </a:t>
            </a:r>
            <a:r>
              <a:rPr lang="si-LK" sz="2400" b="1" dirty="0" smtClean="0"/>
              <a:t>    V</a:t>
            </a:r>
            <a:endParaRPr lang="en-US" sz="2400" b="1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298489" y="2221449"/>
            <a:ext cx="41651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569387" y="2990776"/>
            <a:ext cx="2792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         U  -  V</a:t>
            </a:r>
            <a:endParaRPr lang="en-US" sz="2400" b="1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759604" y="2983449"/>
            <a:ext cx="688137" cy="732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1000" y="914400"/>
            <a:ext cx="4980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ii.  B ට සාපේක්ෂව A ගේ ප්‍රවේගය, 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56741" y="4038600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>
                <a:solidFill>
                  <a:srgbClr val="FF0000"/>
                </a:solidFill>
              </a:rPr>
              <a:t>සටහන</a:t>
            </a:r>
          </a:p>
          <a:p>
            <a:endParaRPr lang="si-LK" sz="2400" b="1" dirty="0" smtClean="0">
              <a:solidFill>
                <a:srgbClr val="FF0000"/>
              </a:solidFill>
            </a:endParaRPr>
          </a:p>
          <a:p>
            <a:r>
              <a:rPr lang="si-LK" sz="2400" b="1" dirty="0" smtClean="0"/>
              <a:t>කිසියම් වස්තු දෙකක් එකම දිශාවට ගමන් කරයි නම් ඒවායේ සාපේක්ෂ ප්‍රවේගය ලබා ගැනීමට එක් එක් වස්තු වල ප්‍රවේග අඩු කල යුතුය. 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38557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9" grpId="0"/>
      <p:bldP spid="10" grpId="0"/>
      <p:bldP spid="12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IdeaPad\Documents\Bluetooth Exchange Folder\FB_IMG_16019121557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685800"/>
            <a:ext cx="5000452" cy="57435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999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48345" y="68580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i-LK" sz="2800" b="1" dirty="0" smtClean="0">
                <a:solidFill>
                  <a:srgbClr val="FF0000"/>
                </a:solidFill>
              </a:rPr>
              <a:t>සාපේක්ෂ චලිතය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447800"/>
            <a:ext cx="8610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i-LK" sz="2400" b="1" dirty="0" smtClean="0"/>
              <a:t>මේ දක්වා අප පොළොව නිශ්චල යයි සම්මත කරගෙන පොළොවට සාපේක්ෂව විවිධ වස්තුන්ගේ චලිත පිළිබදව අධ්‍යනය කරන ලදී. </a:t>
            </a:r>
          </a:p>
          <a:p>
            <a:endParaRPr lang="si-LK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si-LK" sz="2400" b="1" dirty="0" smtClean="0"/>
              <a:t>මෙම කොටසේදී පොළොව නොවන වෙනත් වස්තුන්ට සාපේක්ෂව විවිධ වස්තුන්ගේ චලිත පිළිබදව අධ්‍යනය කරනු ලබයි.</a:t>
            </a:r>
          </a:p>
          <a:p>
            <a:endParaRPr lang="si-LK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si-LK" sz="2400" b="1" dirty="0" smtClean="0"/>
              <a:t>මෙය අවස්ථා කිහිපයක් යටතේ සලකා බලමු.</a:t>
            </a:r>
            <a:endParaRPr lang="si-LK" sz="2400" b="1" dirty="0"/>
          </a:p>
        </p:txBody>
      </p:sp>
      <p:sp>
        <p:nvSpPr>
          <p:cNvPr id="4" name="Smiley Face 3"/>
          <p:cNvSpPr/>
          <p:nvPr/>
        </p:nvSpPr>
        <p:spPr>
          <a:xfrm>
            <a:off x="6324600" y="5029200"/>
            <a:ext cx="914400" cy="8382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1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01 අවස්ථාව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29540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එකිනෙකට ස්වායක්තව චලිත වන A හා B වස්තු දෙකක් සලකමු.</a:t>
            </a:r>
            <a:endParaRPr lang="en-US" sz="2400" b="1" dirty="0"/>
          </a:p>
        </p:txBody>
      </p:sp>
      <p:pic>
        <p:nvPicPr>
          <p:cNvPr id="2050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982"/>
          <a:stretch/>
        </p:blipFill>
        <p:spPr bwMode="auto">
          <a:xfrm rot="1200804">
            <a:off x="1625138" y="2133600"/>
            <a:ext cx="1202920" cy="1510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1143000" y="3124200"/>
            <a:ext cx="1083598" cy="6797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 descr="C:\Users\IdeaPad\Documents\Bluetooth Exchange Folder\images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54796" flipH="1">
            <a:off x="4337028" y="2166372"/>
            <a:ext cx="1628775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/>
          <p:cNvCxnSpPr/>
          <p:nvPr/>
        </p:nvCxnSpPr>
        <p:spPr>
          <a:xfrm flipV="1">
            <a:off x="4343400" y="3048000"/>
            <a:ext cx="21336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26598" y="1929583"/>
            <a:ext cx="3642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A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731795" y="2081982"/>
            <a:ext cx="3642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B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4205984"/>
            <a:ext cx="876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A නිශ්චල යැයි සම්මත කරගෙන A ට පෙනෙන පරිදි B ගේ චලිතය විස්තර කල විට එමගින් A ට සාපේක්ෂව B ගේ චලිතය ලැබේ.  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329593" y="5486400"/>
                <a:ext cx="1173655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𝐌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𝐁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𝐀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9593" y="5486400"/>
                <a:ext cx="1173655" cy="497252"/>
              </a:xfrm>
              <a:prstGeom prst="rect">
                <a:avLst/>
              </a:prstGeom>
              <a:blipFill rotWithShape="1">
                <a:blip r:embed="rId4"/>
                <a:stretch>
                  <a:fillRect t="-9756" r="-10881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2394844" y="54864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A ට සාපේක්ෂව B ගේ චලිතය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69562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858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උදාහරණ :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42765" y="1524000"/>
                <a:ext cx="1109535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𝐁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𝐀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765" y="1524000"/>
                <a:ext cx="1109535" cy="497252"/>
              </a:xfrm>
              <a:prstGeom prst="rect">
                <a:avLst/>
              </a:prstGeom>
              <a:blipFill rotWithShape="1">
                <a:blip r:embed="rId2"/>
                <a:stretch>
                  <a:fillRect t="-9756" r="-9890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42765" y="2398348"/>
                <a:ext cx="1104725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𝐀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𝐄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765" y="2398348"/>
                <a:ext cx="1104725" cy="497252"/>
              </a:xfrm>
              <a:prstGeom prst="rect">
                <a:avLst/>
              </a:prstGeom>
              <a:blipFill rotWithShape="1">
                <a:blip r:embed="rId3"/>
                <a:stretch>
                  <a:fillRect t="-9756" r="-9392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42764" y="3205322"/>
                <a:ext cx="1447960" cy="5284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>
                              <a:latin typeface="Cambria Math"/>
                            </a:rPr>
                            <m:t>මි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>
                              <a:latin typeface="Cambria Math"/>
                            </a:rPr>
                            <m:t>පො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764" y="3205322"/>
                <a:ext cx="1447960" cy="528478"/>
              </a:xfrm>
              <a:prstGeom prst="rect">
                <a:avLst/>
              </a:prstGeom>
              <a:blipFill rotWithShape="1">
                <a:blip r:embed="rId4"/>
                <a:stretch>
                  <a:fillRect t="-9195" r="-8439" b="-126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2764" y="4150948"/>
                <a:ext cx="1096903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𝐁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𝐖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764" y="4150948"/>
                <a:ext cx="1096903" cy="497252"/>
              </a:xfrm>
              <a:prstGeom prst="rect">
                <a:avLst/>
              </a:prstGeom>
              <a:blipFill rotWithShape="1">
                <a:blip r:embed="rId5"/>
                <a:stretch>
                  <a:fillRect t="-9756" r="-11111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85800" y="5370148"/>
                <a:ext cx="1059842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𝐚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𝐀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𝐁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5370148"/>
                <a:ext cx="1059842" cy="497252"/>
              </a:xfrm>
              <a:prstGeom prst="rect">
                <a:avLst/>
              </a:prstGeom>
              <a:blipFill rotWithShape="1">
                <a:blip r:embed="rId6"/>
                <a:stretch>
                  <a:fillRect t="-9756" r="-10983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166680" y="1587960"/>
            <a:ext cx="6419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A ට සාපේක්ෂව B හි ප්‍රවේගය 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166680" y="2433935"/>
            <a:ext cx="69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පොළොවට සාපේක්ෂව A හි ප්‍රවේගය   ( E - පොළොව) 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090480" y="4209871"/>
            <a:ext cx="6977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ජලයට සාපේක්ෂව බෝට්ටුවේ ප්‍රවේගය  </a:t>
            </a:r>
          </a:p>
          <a:p>
            <a:r>
              <a:rPr lang="si-LK" sz="2400" b="1" dirty="0"/>
              <a:t> </a:t>
            </a:r>
            <a:r>
              <a:rPr lang="si-LK" sz="2400" b="1" dirty="0" smtClean="0"/>
              <a:t>  ( B - බෝට්ටුව  , W - ජලය )</a:t>
            </a:r>
          </a:p>
          <a:p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133600" y="3283803"/>
            <a:ext cx="6977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පොළොවට සාපේක්ෂව මිනිසාගේ ප්‍රවේගය   </a:t>
            </a:r>
          </a:p>
          <a:p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057400" y="5405735"/>
            <a:ext cx="6419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B ට සාපේක්ෂව A හි ත්වරණය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8429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02 අවස්ථාව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06680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i-LK" sz="2400" b="1" dirty="0" smtClean="0">
                <a:solidFill>
                  <a:schemeClr val="accent1"/>
                </a:solidFill>
              </a:rPr>
              <a:t>අභි දිශාව මාරු කිරීම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5240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i-LK" sz="2400" b="1" dirty="0" smtClean="0"/>
              <a:t>A ට සාපේක්ෂව B ගේ ප්‍රවේගය දන්නේ නම් එහි අභි දිශාව මාරු කිරීමෙන් B ට සාපේක්ෂව A ගේ ප්‍රවේගය  ලැබේ.</a:t>
            </a:r>
            <a:endParaRPr lang="si-LK" sz="2400" b="1" dirty="0"/>
          </a:p>
        </p:txBody>
      </p:sp>
      <p:pic>
        <p:nvPicPr>
          <p:cNvPr id="3074" name="Picture 2" descr="C:\Users\IdeaPad\Documents\Bluetooth Exchange Folder\images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975" y="2667000"/>
            <a:ext cx="962025" cy="687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1843087" y="3200400"/>
            <a:ext cx="1447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1714500" y="2667000"/>
            <a:ext cx="4572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C:\Users\IdeaPad\Documents\Bluetooth Exchange Folder\images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81712" y="2680855"/>
            <a:ext cx="1019175" cy="687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5867400" y="3186545"/>
            <a:ext cx="1447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7439025" y="2667000"/>
            <a:ext cx="485775" cy="1385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33400" y="2286000"/>
            <a:ext cx="876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උදා: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23862" y="4267200"/>
            <a:ext cx="4286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පොළොවට සාපේක්ෂව කාරයේ ප්‍රවේගය 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905175" y="3505200"/>
                <a:ext cx="1044004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𝐂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𝐄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175" y="3505200"/>
                <a:ext cx="1044004" cy="497252"/>
              </a:xfrm>
              <a:prstGeom prst="rect">
                <a:avLst/>
              </a:prstGeom>
              <a:blipFill rotWithShape="1">
                <a:blip r:embed="rId3"/>
                <a:stretch>
                  <a:fillRect t="-9756" r="-12281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Arrow Connector 19"/>
          <p:cNvCxnSpPr/>
          <p:nvPr/>
        </p:nvCxnSpPr>
        <p:spPr>
          <a:xfrm flipH="1">
            <a:off x="3200400" y="3581400"/>
            <a:ext cx="4572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685925" y="2754868"/>
            <a:ext cx="447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U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310803" y="3633120"/>
            <a:ext cx="447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U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949179" y="3633120"/>
            <a:ext cx="341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=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7477125" y="2812059"/>
            <a:ext cx="447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U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033397" y="3491345"/>
                <a:ext cx="1044004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𝐄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𝐂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3397" y="3491345"/>
                <a:ext cx="1044004" cy="497252"/>
              </a:xfrm>
              <a:prstGeom prst="rect">
                <a:avLst/>
              </a:prstGeom>
              <a:blipFill rotWithShape="1">
                <a:blip r:embed="rId4"/>
                <a:stretch>
                  <a:fillRect t="-9877" r="-12281" b="-20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/>
          <p:cNvCxnSpPr/>
          <p:nvPr/>
        </p:nvCxnSpPr>
        <p:spPr>
          <a:xfrm>
            <a:off x="7467600" y="3567545"/>
            <a:ext cx="36757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439025" y="3619265"/>
            <a:ext cx="447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U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7077401" y="3619265"/>
            <a:ext cx="341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=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5238750" y="4267200"/>
            <a:ext cx="4286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කාරයට සාපේක්ෂව පොළොවේ ප්‍රවේගය </a:t>
            </a:r>
            <a:endParaRPr lang="en-US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04800" y="502920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i-LK" sz="2400" b="1" dirty="0" smtClean="0"/>
              <a:t>අභි දිශාව මාරු කිරීම සදහා ඍන ලකුණකින් ගුණ කිරීමද සිදු කල හැක.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768885" y="5638800"/>
                <a:ext cx="1044004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𝐂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𝐄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8885" y="5638800"/>
                <a:ext cx="1044004" cy="497252"/>
              </a:xfrm>
              <a:prstGeom prst="rect">
                <a:avLst/>
              </a:prstGeom>
              <a:blipFill rotWithShape="1">
                <a:blip r:embed="rId5"/>
                <a:stretch>
                  <a:fillRect t="-9756" r="-12865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343400" y="5638800"/>
                <a:ext cx="1340560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−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𝐂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𝐄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5638800"/>
                <a:ext cx="1340560" cy="497252"/>
              </a:xfrm>
              <a:prstGeom prst="rect">
                <a:avLst/>
              </a:prstGeom>
              <a:blipFill rotWithShape="1">
                <a:blip r:embed="rId6"/>
                <a:stretch>
                  <a:fillRect t="-9756" r="-9589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Arrow Connector 35"/>
          <p:cNvCxnSpPr/>
          <p:nvPr/>
        </p:nvCxnSpPr>
        <p:spPr>
          <a:xfrm flipH="1">
            <a:off x="2743200" y="5673436"/>
            <a:ext cx="4572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710112" y="5673436"/>
            <a:ext cx="36757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709987" y="5730857"/>
            <a:ext cx="485775" cy="1385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806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6" grpId="0"/>
      <p:bldP spid="17" grpId="0"/>
      <p:bldP spid="19" grpId="0"/>
      <p:bldP spid="18" grpId="0"/>
      <p:bldP spid="22" grpId="0"/>
      <p:bldP spid="21" grpId="0"/>
      <p:bldP spid="24" grpId="0"/>
      <p:bldP spid="25" grpId="0"/>
      <p:bldP spid="27" grpId="0"/>
      <p:bldP spid="28" grpId="0"/>
      <p:bldP spid="30" grpId="0"/>
      <p:bldP spid="29" grpId="0"/>
      <p:bldP spid="33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03 අවස්ථාව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21920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එකිනෙකට ස්වායක්තව චලිත වන වස්තු කිහිපයක් සලකමු.</a:t>
            </a:r>
            <a:endParaRPr lang="en-US" sz="2400" b="1" dirty="0"/>
          </a:p>
        </p:txBody>
      </p:sp>
      <p:pic>
        <p:nvPicPr>
          <p:cNvPr id="4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982"/>
          <a:stretch/>
        </p:blipFill>
        <p:spPr bwMode="auto">
          <a:xfrm rot="1200804">
            <a:off x="1798148" y="2263082"/>
            <a:ext cx="973761" cy="1222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1531447" y="3064971"/>
            <a:ext cx="695151" cy="5502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357156" y="1828800"/>
            <a:ext cx="2336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A</a:t>
            </a:r>
            <a:endParaRPr lang="en-US" sz="2400" b="1" dirty="0"/>
          </a:p>
        </p:txBody>
      </p:sp>
      <p:pic>
        <p:nvPicPr>
          <p:cNvPr id="8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982"/>
          <a:stretch/>
        </p:blipFill>
        <p:spPr bwMode="auto">
          <a:xfrm rot="20149090">
            <a:off x="5060658" y="2263082"/>
            <a:ext cx="973761" cy="1222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 flipV="1">
            <a:off x="5141534" y="3340116"/>
            <a:ext cx="839626" cy="29123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154316" y="1824335"/>
            <a:ext cx="380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/>
              <a:t>B</a:t>
            </a:r>
            <a:endParaRPr lang="en-US" sz="2400" b="1" dirty="0"/>
          </a:p>
        </p:txBody>
      </p:sp>
      <p:pic>
        <p:nvPicPr>
          <p:cNvPr id="17" name="Picture 2" descr="C:\Users\IdeaPad\Documents\Bluetooth Exchange Folder\run-icon-running-man-on-white-background-vector-23040964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982"/>
          <a:stretch/>
        </p:blipFill>
        <p:spPr bwMode="auto">
          <a:xfrm rot="21420954" flipH="1">
            <a:off x="3688734" y="2899788"/>
            <a:ext cx="1010632" cy="1222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Connector 17"/>
          <p:cNvCxnSpPr/>
          <p:nvPr/>
        </p:nvCxnSpPr>
        <p:spPr>
          <a:xfrm flipV="1">
            <a:off x="4003431" y="4038600"/>
            <a:ext cx="83962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3188" y="2423990"/>
            <a:ext cx="380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C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357020" y="3658714"/>
                <a:ext cx="1061637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𝐄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7020" y="3658714"/>
                <a:ext cx="1061637" cy="497252"/>
              </a:xfrm>
              <a:prstGeom prst="rect">
                <a:avLst/>
              </a:prstGeom>
              <a:blipFill rotWithShape="1">
                <a:blip r:embed="rId4"/>
                <a:stretch>
                  <a:fillRect t="-9756" r="-12069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967305" y="3340116"/>
                <a:ext cx="1074461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𝐄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7305" y="3340116"/>
                <a:ext cx="1074461" cy="497252"/>
              </a:xfrm>
              <a:prstGeom prst="rect">
                <a:avLst/>
              </a:prstGeom>
              <a:blipFill rotWithShape="1">
                <a:blip r:embed="rId5"/>
                <a:stretch>
                  <a:fillRect t="-9877" r="-11932" b="-20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901242" y="4038601"/>
                <a:ext cx="1044004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𝐂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𝐄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1242" y="4038601"/>
                <a:ext cx="1044004" cy="497252"/>
              </a:xfrm>
              <a:prstGeom prst="rect">
                <a:avLst/>
              </a:prstGeom>
              <a:blipFill rotWithShape="1">
                <a:blip r:embed="rId6"/>
                <a:stretch>
                  <a:fillRect t="-9877" r="-12281" b="-197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/>
          <p:cNvCxnSpPr>
            <a:stCxn id="4" idx="0"/>
          </p:cNvCxnSpPr>
          <p:nvPr/>
        </p:nvCxnSpPr>
        <p:spPr>
          <a:xfrm>
            <a:off x="2494216" y="2299993"/>
            <a:ext cx="457479" cy="35482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8" idx="0"/>
          </p:cNvCxnSpPr>
          <p:nvPr/>
        </p:nvCxnSpPr>
        <p:spPr>
          <a:xfrm flipV="1">
            <a:off x="5297159" y="2133362"/>
            <a:ext cx="417841" cy="18335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3657600" y="2977333"/>
            <a:ext cx="53645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454400" y="4953000"/>
                <a:ext cx="1090491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4400" y="4953000"/>
                <a:ext cx="1090491" cy="497252"/>
              </a:xfrm>
              <a:prstGeom prst="rect">
                <a:avLst/>
              </a:prstGeom>
              <a:blipFill rotWithShape="1">
                <a:blip r:embed="rId7"/>
                <a:stretch>
                  <a:fillRect t="-9877" r="-11798" b="-197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2619185" y="4948535"/>
            <a:ext cx="457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610100" y="4991049"/>
            <a:ext cx="457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+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357963" y="4935794"/>
                <a:ext cx="1061637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𝐄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7963" y="4935794"/>
                <a:ext cx="1061637" cy="497252"/>
              </a:xfrm>
              <a:prstGeom prst="rect">
                <a:avLst/>
              </a:prstGeom>
              <a:blipFill rotWithShape="1">
                <a:blip r:embed="rId8"/>
                <a:stretch>
                  <a:fillRect t="-9877" r="-12069" b="-20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105400" y="4912948"/>
                <a:ext cx="1088888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𝑬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4912948"/>
                <a:ext cx="1088888" cy="497252"/>
              </a:xfrm>
              <a:prstGeom prst="rect">
                <a:avLst/>
              </a:prstGeom>
              <a:blipFill rotWithShape="1">
                <a:blip r:embed="rId9"/>
                <a:stretch>
                  <a:fillRect t="-9756" r="-11798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Straight Connector 44"/>
          <p:cNvCxnSpPr/>
          <p:nvPr/>
        </p:nvCxnSpPr>
        <p:spPr>
          <a:xfrm>
            <a:off x="1357020" y="4724400"/>
            <a:ext cx="488505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357020" y="5516010"/>
            <a:ext cx="488505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357020" y="4724400"/>
            <a:ext cx="0" cy="79161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269060" y="4724400"/>
            <a:ext cx="0" cy="79161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3836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10" grpId="0"/>
      <p:bldP spid="20" grpId="0"/>
      <p:bldP spid="21" grpId="0"/>
      <p:bldP spid="22" grpId="0"/>
      <p:bldP spid="24" grpId="0"/>
      <p:bldP spid="38" grpId="0"/>
      <p:bldP spid="39" grpId="0"/>
      <p:bldP spid="40" grpId="0"/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858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උදාහරණ :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845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i-LK" sz="2400" b="1" dirty="0" smtClean="0"/>
              <a:t>A  රථය නැගෙනහිර දෙසට u ප්‍රවේගයෙන් ගමන් කරන අතර B  රථය බටහිර දෙසට v ප්‍රවේගයෙන් ගමන් කරයි.</a:t>
            </a:r>
          </a:p>
          <a:p>
            <a:pPr marL="342900" indent="-342900">
              <a:buFont typeface="+mj-lt"/>
              <a:buAutoNum type="arabicPeriod"/>
            </a:pPr>
            <a:endParaRPr lang="si-LK" sz="2400" b="1" dirty="0" smtClean="0"/>
          </a:p>
          <a:p>
            <a:r>
              <a:rPr lang="si-LK" sz="2400" b="1" dirty="0" smtClean="0"/>
              <a:t>       i.                 සොයන්න.</a:t>
            </a:r>
          </a:p>
          <a:p>
            <a:r>
              <a:rPr lang="si-LK" sz="2400" b="1" dirty="0" smtClean="0"/>
              <a:t>      ii.                 සොයන්න.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47800" y="2398348"/>
                <a:ext cx="1090491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2398348"/>
                <a:ext cx="1090491" cy="497252"/>
              </a:xfrm>
              <a:prstGeom prst="rect">
                <a:avLst/>
              </a:prstGeom>
              <a:blipFill rotWithShape="1">
                <a:blip r:embed="rId2"/>
                <a:stretch>
                  <a:fillRect t="-9756" r="-11798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447800" y="2895600"/>
                <a:ext cx="1040798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2895600"/>
                <a:ext cx="1040798" cy="497252"/>
              </a:xfrm>
              <a:prstGeom prst="rect">
                <a:avLst/>
              </a:prstGeom>
              <a:blipFill rotWithShape="1">
                <a:blip r:embed="rId3"/>
                <a:stretch>
                  <a:fillRect t="-9756" r="-12353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57200" y="3348335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පිළිතුරු :</a:t>
            </a:r>
          </a:p>
          <a:p>
            <a:pPr marL="514350" indent="-514350">
              <a:buAutoNum type="romanLcPeriod"/>
            </a:pPr>
            <a:r>
              <a:rPr lang="si-LK" sz="2400" b="1" dirty="0" smtClean="0"/>
              <a:t>E - පොළොව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49734" y="4180844"/>
                <a:ext cx="1076064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𝑬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734" y="4180844"/>
                <a:ext cx="1076064" cy="497252"/>
              </a:xfrm>
              <a:prstGeom prst="rect">
                <a:avLst/>
              </a:prstGeom>
              <a:blipFill rotWithShape="1">
                <a:blip r:embed="rId4"/>
                <a:stretch>
                  <a:fillRect t="-9877" r="-11864" b="-20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125798" y="4180844"/>
            <a:ext cx="1912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  U</a:t>
            </a:r>
            <a:endParaRPr lang="en-US" sz="2400" b="1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640998" y="4179332"/>
            <a:ext cx="40700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049734" y="4830496"/>
                <a:ext cx="1088888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𝑬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734" y="4830496"/>
                <a:ext cx="1088888" cy="497252"/>
              </a:xfrm>
              <a:prstGeom prst="rect">
                <a:avLst/>
              </a:prstGeom>
              <a:blipFill rotWithShape="1">
                <a:blip r:embed="rId5"/>
                <a:stretch>
                  <a:fillRect t="-9756" r="-11732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2125798" y="4866083"/>
            <a:ext cx="1912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  V</a:t>
            </a:r>
            <a:endParaRPr lang="en-US" sz="2400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520258" y="4866083"/>
            <a:ext cx="45154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47803" y="3949424"/>
                <a:ext cx="1090491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7803" y="3949424"/>
                <a:ext cx="1090491" cy="497252"/>
              </a:xfrm>
              <a:prstGeom prst="rect">
                <a:avLst/>
              </a:prstGeom>
              <a:blipFill rotWithShape="1">
                <a:blip r:embed="rId6"/>
                <a:stretch>
                  <a:fillRect t="-9877" r="-11732" b="-20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5312588" y="3944959"/>
            <a:ext cx="457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303503" y="3987473"/>
            <a:ext cx="457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+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051366" y="3932218"/>
                <a:ext cx="1061637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𝐄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1366" y="3932218"/>
                <a:ext cx="1061637" cy="497252"/>
              </a:xfrm>
              <a:prstGeom prst="rect">
                <a:avLst/>
              </a:prstGeom>
              <a:blipFill rotWithShape="1">
                <a:blip r:embed="rId7"/>
                <a:stretch>
                  <a:fillRect t="-9756" r="-12069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798803" y="3909372"/>
                <a:ext cx="1088888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𝑬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8803" y="3909372"/>
                <a:ext cx="1088888" cy="497252"/>
              </a:xfrm>
              <a:prstGeom prst="rect">
                <a:avLst/>
              </a:prstGeom>
              <a:blipFill rotWithShape="1">
                <a:blip r:embed="rId8"/>
                <a:stretch>
                  <a:fillRect t="-9756" r="-11732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5326198" y="4643735"/>
            <a:ext cx="1912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         U</a:t>
            </a:r>
            <a:endParaRPr lang="en-US" sz="2400" b="1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374798" y="4642223"/>
            <a:ext cx="40700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315199" y="4643735"/>
            <a:ext cx="457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+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7688398" y="4719935"/>
            <a:ext cx="1912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/>
              <a:t> </a:t>
            </a:r>
            <a:r>
              <a:rPr lang="si-LK" sz="2400" b="1" dirty="0" smtClean="0"/>
              <a:t>    V</a:t>
            </a:r>
            <a:endParaRPr lang="en-US" sz="2400" b="1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8104909" y="4719935"/>
            <a:ext cx="42949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049734" y="5489262"/>
                <a:ext cx="1088888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𝑬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734" y="5489262"/>
                <a:ext cx="1088888" cy="497252"/>
              </a:xfrm>
              <a:prstGeom prst="rect">
                <a:avLst/>
              </a:prstGeom>
              <a:blipFill rotWithShape="1">
                <a:blip r:embed="rId9"/>
                <a:stretch>
                  <a:fillRect t="-9756" r="-11732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2125798" y="5546306"/>
            <a:ext cx="1912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  V</a:t>
            </a:r>
            <a:endParaRPr lang="en-US" sz="2400" b="1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2590800" y="5546306"/>
            <a:ext cx="533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312587" y="5489262"/>
            <a:ext cx="2792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         U  +  V</a:t>
            </a:r>
            <a:endParaRPr lang="en-US" sz="2400" b="1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485635" y="5481935"/>
            <a:ext cx="905765" cy="446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8672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11" grpId="0"/>
      <p:bldP spid="12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23" grpId="0"/>
      <p:bldP spid="30" grpId="0"/>
      <p:bldP spid="31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144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ii.     E - පොළොව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73534" y="1746909"/>
                <a:ext cx="1076064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𝑬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534" y="1746909"/>
                <a:ext cx="1076064" cy="497252"/>
              </a:xfrm>
              <a:prstGeom prst="rect">
                <a:avLst/>
              </a:prstGeom>
              <a:blipFill rotWithShape="1">
                <a:blip r:embed="rId2"/>
                <a:stretch>
                  <a:fillRect t="-9877" r="-11932" b="-20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049598" y="1746909"/>
            <a:ext cx="1912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  U</a:t>
            </a:r>
            <a:endParaRPr lang="en-US" sz="2400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564798" y="1745397"/>
            <a:ext cx="40700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73534" y="2396561"/>
                <a:ext cx="1088888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𝑬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534" y="2396561"/>
                <a:ext cx="1088888" cy="497252"/>
              </a:xfrm>
              <a:prstGeom prst="rect">
                <a:avLst/>
              </a:prstGeom>
              <a:blipFill rotWithShape="1">
                <a:blip r:embed="rId3"/>
                <a:stretch>
                  <a:fillRect t="-9756" r="-11798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049598" y="2432148"/>
            <a:ext cx="1912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  V</a:t>
            </a:r>
            <a:endParaRPr lang="en-US" sz="2400" b="1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444058" y="2432148"/>
            <a:ext cx="45154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071603" y="1515489"/>
                <a:ext cx="1090491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1603" y="1515489"/>
                <a:ext cx="1090491" cy="497252"/>
              </a:xfrm>
              <a:prstGeom prst="rect">
                <a:avLst/>
              </a:prstGeom>
              <a:blipFill rotWithShape="1">
                <a:blip r:embed="rId4"/>
                <a:stretch>
                  <a:fillRect t="-9877" r="-11173" b="-20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236388" y="1511024"/>
            <a:ext cx="457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227303" y="1553538"/>
            <a:ext cx="457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+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975166" y="1498283"/>
                <a:ext cx="1074460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𝐄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166" y="1498283"/>
                <a:ext cx="1074460" cy="497252"/>
              </a:xfrm>
              <a:prstGeom prst="rect">
                <a:avLst/>
              </a:prstGeom>
              <a:blipFill rotWithShape="1">
                <a:blip r:embed="rId5"/>
                <a:stretch>
                  <a:fillRect t="-9877" r="-12500" b="-20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722603" y="1475437"/>
                <a:ext cx="1076064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𝑬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2603" y="1475437"/>
                <a:ext cx="1076064" cy="497252"/>
              </a:xfrm>
              <a:prstGeom prst="rect">
                <a:avLst/>
              </a:prstGeom>
              <a:blipFill rotWithShape="1">
                <a:blip r:embed="rId6"/>
                <a:stretch>
                  <a:fillRect t="-9756" r="-11932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5249998" y="2209800"/>
            <a:ext cx="1912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         V</a:t>
            </a:r>
            <a:endParaRPr lang="en-US" sz="2400" b="1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6198202" y="2208288"/>
            <a:ext cx="43119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238999" y="2209800"/>
            <a:ext cx="457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+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612198" y="2286000"/>
            <a:ext cx="1912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/>
              <a:t> </a:t>
            </a:r>
            <a:r>
              <a:rPr lang="si-LK" sz="2400" b="1" dirty="0" smtClean="0"/>
              <a:t>    U</a:t>
            </a:r>
            <a:endParaRPr lang="en-US" sz="2400" b="1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7965489" y="2286000"/>
            <a:ext cx="41651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973534" y="3055327"/>
                <a:ext cx="1076064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𝑬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534" y="3055327"/>
                <a:ext cx="1076064" cy="497252"/>
              </a:xfrm>
              <a:prstGeom prst="rect">
                <a:avLst/>
              </a:prstGeom>
              <a:blipFill rotWithShape="1">
                <a:blip r:embed="rId7"/>
                <a:stretch>
                  <a:fillRect t="-9756" r="-11932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2049598" y="3112371"/>
            <a:ext cx="1912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  U</a:t>
            </a:r>
            <a:endParaRPr lang="en-US" sz="2400" b="1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443422" y="3112371"/>
            <a:ext cx="45217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236387" y="3055327"/>
            <a:ext cx="2792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         U  +  V</a:t>
            </a:r>
            <a:endParaRPr lang="en-US" sz="2400" b="1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6446954" y="3048000"/>
            <a:ext cx="71584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33400" y="4191000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>
                <a:solidFill>
                  <a:srgbClr val="FF0000"/>
                </a:solidFill>
              </a:rPr>
              <a:t>සටහන</a:t>
            </a:r>
          </a:p>
          <a:p>
            <a:r>
              <a:rPr lang="si-LK" sz="2400" b="1" dirty="0" smtClean="0"/>
              <a:t>කිසියම් වස්තු දෙකක් එකිනෙකාගෙන් ඉවතට හෝ එකිනෙකා වෙතට ගමන් කරයි නම් ඒවායේ සාපේක්ෂ ප්‍රවේගය ලබා ගැනීමට එක් එක් වස්තු වල ප්‍රවේග එකතු කල යුතුය. 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0260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9" grpId="0"/>
      <p:bldP spid="20" grpId="0"/>
      <p:bldP spid="22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858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උදාහරණ :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295400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2. </a:t>
            </a:r>
            <a:endParaRPr lang="en-US" sz="2400" b="1" dirty="0"/>
          </a:p>
        </p:txBody>
      </p:sp>
      <p:pic>
        <p:nvPicPr>
          <p:cNvPr id="4" name="Picture 2" descr="C:\Users\IdeaPad\Documents\Bluetooth Exchange Folder\images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154" y="1182651"/>
            <a:ext cx="962025" cy="687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1744266" y="1716051"/>
            <a:ext cx="1447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021212" y="1166335"/>
            <a:ext cx="63844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IdeaPad\Documents\Bluetooth Exchange Folder\images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82891" y="1196506"/>
            <a:ext cx="1019175" cy="687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5768579" y="1702196"/>
            <a:ext cx="1447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7340204" y="1182651"/>
            <a:ext cx="485775" cy="1385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806354" y="2020851"/>
                <a:ext cx="1061637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𝐄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6354" y="2020851"/>
                <a:ext cx="1061637" cy="497252"/>
              </a:xfrm>
              <a:prstGeom prst="rect">
                <a:avLst/>
              </a:prstGeom>
              <a:blipFill rotWithShape="1">
                <a:blip r:embed="rId3"/>
                <a:stretch>
                  <a:fillRect t="-9877" r="-12644" b="-20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>
          <a:xfrm>
            <a:off x="3192066" y="2115920"/>
            <a:ext cx="40362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32643" y="1220116"/>
            <a:ext cx="447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U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211982" y="2148771"/>
            <a:ext cx="447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U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850358" y="2148771"/>
            <a:ext cx="341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=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7378304" y="1327710"/>
            <a:ext cx="447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V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934576" y="2006996"/>
                <a:ext cx="1074461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𝐄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4576" y="2006996"/>
                <a:ext cx="1074461" cy="497252"/>
              </a:xfrm>
              <a:prstGeom prst="rect">
                <a:avLst/>
              </a:prstGeom>
              <a:blipFill rotWithShape="1">
                <a:blip r:embed="rId4"/>
                <a:stretch>
                  <a:fillRect t="-9756" r="-11932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/>
          <p:cNvCxnSpPr/>
          <p:nvPr/>
        </p:nvCxnSpPr>
        <p:spPr>
          <a:xfrm>
            <a:off x="7368779" y="2083196"/>
            <a:ext cx="36757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340204" y="2134916"/>
            <a:ext cx="447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V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978580" y="2134916"/>
            <a:ext cx="341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=</a:t>
            </a:r>
            <a:endParaRPr lang="en-US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540219" y="3401094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  E - පොළොව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28600" y="2528533"/>
            <a:ext cx="876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ඉහත රුපයේ දැක්වෙන මෝටර් රථ දෙක එකම දිශාවට ගමන් කරන අතර එක් එක් මෝටර් රථයට සාපේක්ෂව ඒවායේ ප්‍රවේග ලියා දක්වන්න.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404603" y="4399297"/>
                <a:ext cx="1090491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4603" y="4399297"/>
                <a:ext cx="1090491" cy="497252"/>
              </a:xfrm>
              <a:prstGeom prst="rect">
                <a:avLst/>
              </a:prstGeom>
              <a:blipFill rotWithShape="1">
                <a:blip r:embed="rId5"/>
                <a:stretch>
                  <a:fillRect t="-9877" r="-11732" b="-20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2569388" y="4394832"/>
            <a:ext cx="457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4560303" y="4437346"/>
            <a:ext cx="457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+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308166" y="4382091"/>
                <a:ext cx="1074460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𝑩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𝐄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8166" y="4382091"/>
                <a:ext cx="1074460" cy="497252"/>
              </a:xfrm>
              <a:prstGeom prst="rect">
                <a:avLst/>
              </a:prstGeom>
              <a:blipFill rotWithShape="1">
                <a:blip r:embed="rId6"/>
                <a:stretch>
                  <a:fillRect t="-9877" r="-11932" b="-20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055603" y="4359245"/>
                <a:ext cx="1076064" cy="497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𝐕</m:t>
                          </m:r>
                        </m:e>
                        <m:sub>
                          <m:r>
                            <a:rPr lang="si-LK" sz="2400" b="1" i="0" smtClean="0">
                              <a:latin typeface="Cambria Math"/>
                            </a:rPr>
                            <m:t>(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𝑬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,   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𝑨</m:t>
                          </m:r>
                          <m:r>
                            <a:rPr lang="si-LK" sz="2400" b="1" i="0" smtClean="0">
                              <a:latin typeface="Cambria Math"/>
                            </a:rPr>
                            <m:t> )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5603" y="4359245"/>
                <a:ext cx="1076064" cy="497252"/>
              </a:xfrm>
              <a:prstGeom prst="rect">
                <a:avLst/>
              </a:prstGeom>
              <a:blipFill rotWithShape="1">
                <a:blip r:embed="rId7"/>
                <a:stretch>
                  <a:fillRect t="-9756" r="-11864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2582998" y="5093608"/>
            <a:ext cx="1912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         V</a:t>
            </a:r>
            <a:endParaRPr lang="en-US" sz="2400" b="1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3563579" y="5093608"/>
            <a:ext cx="432749" cy="15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571999" y="5093608"/>
            <a:ext cx="457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+</a:t>
            </a:r>
            <a:endParaRPr lang="en-US" sz="24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4945198" y="5169808"/>
            <a:ext cx="1912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/>
              <a:t> </a:t>
            </a:r>
            <a:r>
              <a:rPr lang="si-LK" sz="2400" b="1" dirty="0" smtClean="0"/>
              <a:t>    U</a:t>
            </a:r>
            <a:endParaRPr lang="en-US" sz="2400" b="1" dirty="0"/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5298489" y="5169808"/>
            <a:ext cx="41651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569387" y="5939135"/>
            <a:ext cx="2792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          V  -  U</a:t>
            </a:r>
            <a:endParaRPr lang="en-US" sz="2400" b="1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3759604" y="5931808"/>
            <a:ext cx="688137" cy="732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81000" y="3862759"/>
            <a:ext cx="4980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i.  A ට සාපේක්ෂව B ගේ ප්‍රවේගය,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1894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3" grpId="0"/>
      <p:bldP spid="44" grpId="0"/>
      <p:bldP spid="46" grpId="0"/>
      <p:bldP spid="5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2392</TotalTime>
  <Words>1354</Words>
  <Application>Microsoft Office PowerPoint</Application>
  <PresentationFormat>On-screen Show (4:3)</PresentationFormat>
  <Paragraphs>135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IdeaPad</dc:creator>
  <cp:lastModifiedBy>IdeaPad</cp:lastModifiedBy>
  <cp:revision>25</cp:revision>
  <dcterms:created xsi:type="dcterms:W3CDTF">2021-01-18T03:57:17Z</dcterms:created>
  <dcterms:modified xsi:type="dcterms:W3CDTF">2021-01-23T05:29:33Z</dcterms:modified>
</cp:coreProperties>
</file>