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77" r:id="rId7"/>
    <p:sldId id="261" r:id="rId8"/>
    <p:sldId id="262" r:id="rId9"/>
    <p:sldId id="263" r:id="rId10"/>
    <p:sldId id="269" r:id="rId11"/>
    <p:sldId id="264" r:id="rId12"/>
    <p:sldId id="266" r:id="rId13"/>
    <p:sldId id="267" r:id="rId14"/>
    <p:sldId id="268" r:id="rId15"/>
    <p:sldId id="271" r:id="rId16"/>
    <p:sldId id="272" r:id="rId17"/>
    <p:sldId id="274" r:id="rId18"/>
    <p:sldId id="275" r:id="rId19"/>
    <p:sldId id="276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8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B4F626-009D-4B9F-B6BE-C564B1DE6E95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8C51D3-C54A-48CA-A2FD-07495A5A1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1165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8C51D3-C54A-48CA-A2FD-07495A5A1D4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9006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38257-E8C1-4F63-92FC-FDA054B79A1A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FF29E-042A-4CED-BD59-EF85E229291E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38257-E8C1-4F63-92FC-FDA054B79A1A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FF29E-042A-4CED-BD59-EF85E22929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38257-E8C1-4F63-92FC-FDA054B79A1A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FF29E-042A-4CED-BD59-EF85E22929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38257-E8C1-4F63-92FC-FDA054B79A1A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FF29E-042A-4CED-BD59-EF85E229291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38257-E8C1-4F63-92FC-FDA054B79A1A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FF29E-042A-4CED-BD59-EF85E22929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38257-E8C1-4F63-92FC-FDA054B79A1A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FF29E-042A-4CED-BD59-EF85E229291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38257-E8C1-4F63-92FC-FDA054B79A1A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FF29E-042A-4CED-BD59-EF85E229291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38257-E8C1-4F63-92FC-FDA054B79A1A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FF29E-042A-4CED-BD59-EF85E22929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38257-E8C1-4F63-92FC-FDA054B79A1A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FF29E-042A-4CED-BD59-EF85E22929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38257-E8C1-4F63-92FC-FDA054B79A1A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FF29E-042A-4CED-BD59-EF85E22929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38257-E8C1-4F63-92FC-FDA054B79A1A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FF29E-042A-4CED-BD59-EF85E229291E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2C38257-E8C1-4F63-92FC-FDA054B79A1A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F2FF29E-042A-4CED-BD59-EF85E229291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0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0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1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1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2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2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2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2.jpe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png"/><Relationship Id="rId4" Type="http://schemas.openxmlformats.org/officeDocument/2006/relationships/image" Target="../media/image15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6"/>
          <p:cNvSpPr txBox="1"/>
          <p:nvPr/>
        </p:nvSpPr>
        <p:spPr>
          <a:xfrm>
            <a:off x="939800" y="5420380"/>
            <a:ext cx="71281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200" dirty="0" err="1" smtClean="0">
                <a:latin typeface="Arial Black" pitchFamily="34" charset="0"/>
              </a:rPr>
              <a:t>Ireshi</a:t>
            </a:r>
            <a:r>
              <a:rPr lang="en-US" sz="3200" dirty="0" smtClean="0">
                <a:latin typeface="Arial Black" pitchFamily="34" charset="0"/>
              </a:rPr>
              <a:t> </a:t>
            </a:r>
            <a:r>
              <a:rPr lang="en-US" sz="3200" dirty="0" err="1" smtClean="0">
                <a:latin typeface="Arial Black" pitchFamily="34" charset="0"/>
              </a:rPr>
              <a:t>Abeysinghe</a:t>
            </a:r>
            <a:r>
              <a:rPr lang="en-US" sz="3200" dirty="0" smtClean="0">
                <a:latin typeface="Arial Black" pitchFamily="34" charset="0"/>
              </a:rPr>
              <a:t> </a:t>
            </a:r>
            <a:endParaRPr lang="en-US" sz="3200" dirty="0">
              <a:latin typeface="Arial Black" pitchFamily="34" charset="0"/>
            </a:endParaRPr>
          </a:p>
        </p:txBody>
      </p:sp>
      <p:sp>
        <p:nvSpPr>
          <p:cNvPr id="6" name="TextBox 7"/>
          <p:cNvSpPr txBox="1"/>
          <p:nvPr/>
        </p:nvSpPr>
        <p:spPr>
          <a:xfrm>
            <a:off x="1934441" y="5955783"/>
            <a:ext cx="51388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b="1" dirty="0" smtClean="0"/>
              <a:t>President College - </a:t>
            </a:r>
            <a:r>
              <a:rPr lang="en-US" sz="2000" b="1" dirty="0" err="1" smtClean="0"/>
              <a:t>Minuwangoda</a:t>
            </a:r>
            <a:endParaRPr lang="en-US" sz="2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465282" y="257309"/>
            <a:ext cx="8077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Arial Black" pitchFamily="34" charset="0"/>
              </a:rPr>
              <a:t>ADVANCED LEVEL PHYSICS</a:t>
            </a:r>
            <a:endParaRPr lang="en-US" sz="4000" dirty="0">
              <a:latin typeface="Arial Black" pitchFamily="34" charset="0"/>
            </a:endParaRPr>
          </a:p>
        </p:txBody>
      </p:sp>
      <p:pic>
        <p:nvPicPr>
          <p:cNvPr id="1026" name="Picture 2" descr="C:\Users\IdeaPad\Documents\Bluetooth Exchange Folder\Sprint-Glute-STACK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67174"/>
            <a:ext cx="9144000" cy="36068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1143000" y="838200"/>
            <a:ext cx="69249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i-LK" sz="5400" b="1" dirty="0" smtClean="0"/>
              <a:t>ප්‍රවේග කාල ප්‍රස්ථාර</a:t>
            </a:r>
            <a:endParaRPr 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3437486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>
          <a:xfrm>
            <a:off x="990600" y="3171699"/>
            <a:ext cx="7010400" cy="0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" name="Straight Connector 2"/>
          <p:cNvCxnSpPr/>
          <p:nvPr/>
        </p:nvCxnSpPr>
        <p:spPr>
          <a:xfrm>
            <a:off x="3962400" y="3171699"/>
            <a:ext cx="0" cy="34516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" name="Straight Connector 3"/>
          <p:cNvCxnSpPr/>
          <p:nvPr/>
        </p:nvCxnSpPr>
        <p:spPr>
          <a:xfrm>
            <a:off x="5919355" y="3171699"/>
            <a:ext cx="0" cy="34516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3733800" y="35168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dirty="0" smtClean="0"/>
              <a:t>O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690755" y="35168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dirty="0" smtClean="0"/>
              <a:t>A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619252" y="35168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814947" y="3171699"/>
            <a:ext cx="0" cy="34516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126181" y="639152"/>
            <a:ext cx="27951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ධන (+)</a:t>
            </a:r>
            <a:endParaRPr lang="en-US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703118" y="672547"/>
            <a:ext cx="27951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ඍන (-)</a:t>
            </a:r>
            <a:endParaRPr lang="en-US" sz="2400" b="1" dirty="0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4156363" y="916151"/>
            <a:ext cx="969818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>
            <a:off x="2635829" y="916151"/>
            <a:ext cx="962889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703118" y="1371600"/>
            <a:ext cx="26496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2</a:t>
            </a:r>
            <a:r>
              <a:rPr lang="en-US" sz="2400" b="1" dirty="0" smtClean="0"/>
              <a:t>. </a:t>
            </a:r>
            <a:r>
              <a:rPr lang="si-LK" sz="2400" b="1" dirty="0" smtClean="0"/>
              <a:t>ඒකාකාර ප්‍රවේගය</a:t>
            </a:r>
            <a:endParaRPr lang="en-US" sz="2400" b="1" dirty="0"/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3962400" y="4191000"/>
            <a:ext cx="0" cy="24384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3991841" y="4953000"/>
            <a:ext cx="3352800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1981200" y="3900054"/>
                <a:ext cx="1948295" cy="3755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i-LK" b="1" dirty="0" smtClean="0"/>
                  <a:t>ප්‍රවේගය ( </a:t>
                </a:r>
                <a:r>
                  <a:rPr lang="en-US" b="1" dirty="0" smtClean="0"/>
                  <a:t>m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i-LK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𝒔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</a:rPr>
                          <m:t>−</m:t>
                        </m:r>
                        <m:r>
                          <a:rPr lang="en-US" b="1" i="1" smtClean="0">
                            <a:latin typeface="Cambria Math"/>
                          </a:rPr>
                          <m:t>𝟏</m:t>
                        </m:r>
                      </m:sup>
                    </m:sSup>
                  </m:oMath>
                </a14:m>
                <a:r>
                  <a:rPr lang="si-LK" b="1" dirty="0" smtClean="0"/>
                  <a:t>)</a:t>
                </a:r>
                <a:endParaRPr lang="en-US" b="1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81200" y="3900054"/>
                <a:ext cx="1948295" cy="375552"/>
              </a:xfrm>
              <a:prstGeom prst="rect">
                <a:avLst/>
              </a:prstGeom>
              <a:blipFill rotWithShape="1">
                <a:blip r:embed="rId2"/>
                <a:stretch>
                  <a:fillRect l="-2500" t="-8197" b="-278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7039841" y="5001490"/>
                <a:ext cx="1676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i-LK" b="1" dirty="0" smtClean="0"/>
                  <a:t>කාලය ( </a:t>
                </a:r>
                <a14:m>
                  <m:oMath xmlns:m="http://schemas.openxmlformats.org/officeDocument/2006/math">
                    <m:r>
                      <a:rPr lang="en-US" b="1" i="0" smtClean="0">
                        <a:latin typeface="Cambria Math"/>
                      </a:rPr>
                      <m:t>𝐬</m:t>
                    </m:r>
                    <m:r>
                      <a:rPr lang="en-US" b="1" i="0" smtClean="0">
                        <a:latin typeface="Cambria Math"/>
                      </a:rPr>
                      <m:t> </m:t>
                    </m:r>
                  </m:oMath>
                </a14:m>
                <a:r>
                  <a:rPr lang="si-LK" b="1" dirty="0" smtClean="0"/>
                  <a:t>)</a:t>
                </a:r>
                <a:endParaRPr lang="en-US" b="1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39841" y="5001490"/>
                <a:ext cx="1676400" cy="369332"/>
              </a:xfrm>
              <a:prstGeom prst="rect">
                <a:avLst/>
              </a:prstGeom>
              <a:blipFill rotWithShape="1">
                <a:blip r:embed="rId3"/>
                <a:stretch>
                  <a:fillRect l="-3273" t="-9836" b="-262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Straight Connector 17"/>
          <p:cNvCxnSpPr/>
          <p:nvPr/>
        </p:nvCxnSpPr>
        <p:spPr>
          <a:xfrm>
            <a:off x="3991841" y="6019800"/>
            <a:ext cx="1956955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2" descr="C:\Users\IdeaPad\Documents\Bluetooth Exchange Folder\run-icon-running-man-on-white-background-vector-23040964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387"/>
          <a:stretch/>
        </p:blipFill>
        <p:spPr bwMode="auto">
          <a:xfrm flipH="1">
            <a:off x="2285999" y="2057400"/>
            <a:ext cx="949037" cy="1069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TextBox 19"/>
          <p:cNvSpPr txBox="1"/>
          <p:nvPr/>
        </p:nvSpPr>
        <p:spPr>
          <a:xfrm>
            <a:off x="1569029" y="2130330"/>
            <a:ext cx="5576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u</a:t>
            </a:r>
            <a:endParaRPr lang="en-US" sz="2400" b="1" dirty="0"/>
          </a:p>
        </p:txBody>
      </p:sp>
      <p:cxnSp>
        <p:nvCxnSpPr>
          <p:cNvPr id="21" name="Straight Arrow Connector 20"/>
          <p:cNvCxnSpPr/>
          <p:nvPr/>
        </p:nvCxnSpPr>
        <p:spPr>
          <a:xfrm flipH="1">
            <a:off x="1425288" y="2130330"/>
            <a:ext cx="536865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3352800" y="5786735"/>
            <a:ext cx="6390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- u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098046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/>
      <p:bldP spid="10" grpId="0"/>
      <p:bldP spid="13" grpId="0"/>
      <p:bldP spid="16" grpId="0"/>
      <p:bldP spid="17" grpId="0"/>
      <p:bldP spid="20" grpId="0"/>
      <p:bldP spid="2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>
          <a:xfrm>
            <a:off x="990600" y="3171699"/>
            <a:ext cx="7010400" cy="0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" name="Straight Connector 2"/>
          <p:cNvCxnSpPr/>
          <p:nvPr/>
        </p:nvCxnSpPr>
        <p:spPr>
          <a:xfrm>
            <a:off x="3962400" y="3171699"/>
            <a:ext cx="0" cy="34516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" name="Straight Connector 3"/>
          <p:cNvCxnSpPr/>
          <p:nvPr/>
        </p:nvCxnSpPr>
        <p:spPr>
          <a:xfrm>
            <a:off x="5919355" y="3171699"/>
            <a:ext cx="0" cy="34516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3733800" y="35168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dirty="0" smtClean="0"/>
              <a:t>O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690755" y="35168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dirty="0" smtClean="0"/>
              <a:t>A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619252" y="35168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814947" y="3171699"/>
            <a:ext cx="0" cy="34516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126181" y="639152"/>
            <a:ext cx="27951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ධන (+)</a:t>
            </a:r>
            <a:endParaRPr lang="en-US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703118" y="672547"/>
            <a:ext cx="27951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ඍන (-)</a:t>
            </a:r>
            <a:endParaRPr lang="en-US" sz="2400" b="1" dirty="0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4156363" y="916151"/>
            <a:ext cx="969818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>
            <a:off x="2635829" y="916151"/>
            <a:ext cx="962889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23010" y="1154622"/>
            <a:ext cx="33770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3</a:t>
            </a:r>
            <a:r>
              <a:rPr lang="en-US" sz="2400" b="1" dirty="0" smtClean="0"/>
              <a:t>. </a:t>
            </a:r>
            <a:r>
              <a:rPr lang="si-LK" sz="2400" b="1" dirty="0" smtClean="0"/>
              <a:t>ඒකාකාර ත්වරණය</a:t>
            </a:r>
            <a:endParaRPr lang="en-US" sz="2400" b="1" dirty="0"/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3962400" y="4191000"/>
            <a:ext cx="0" cy="24384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3962400" y="6211578"/>
            <a:ext cx="3352800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2066059" y="3900054"/>
                <a:ext cx="1820141" cy="3755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i-LK" b="1" dirty="0" smtClean="0"/>
                  <a:t>ප්‍රවේගය ( </a:t>
                </a:r>
                <a:r>
                  <a:rPr lang="en-US" b="1" dirty="0" smtClean="0"/>
                  <a:t>m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i-LK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𝒔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</a:rPr>
                          <m:t>−</m:t>
                        </m:r>
                        <m:r>
                          <a:rPr lang="en-US" b="1" i="1" smtClean="0">
                            <a:latin typeface="Cambria Math"/>
                          </a:rPr>
                          <m:t>𝟏</m:t>
                        </m:r>
                      </m:sup>
                    </m:sSup>
                  </m:oMath>
                </a14:m>
                <a:r>
                  <a:rPr lang="si-LK" b="1" dirty="0" smtClean="0"/>
                  <a:t>)</a:t>
                </a:r>
                <a:endParaRPr lang="en-US" b="1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6059" y="3900054"/>
                <a:ext cx="1820141" cy="375552"/>
              </a:xfrm>
              <a:prstGeom prst="rect">
                <a:avLst/>
              </a:prstGeom>
              <a:blipFill rotWithShape="1">
                <a:blip r:embed="rId2"/>
                <a:stretch>
                  <a:fillRect l="-3010" t="-8197" r="-1003" b="-278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7010400" y="6260068"/>
                <a:ext cx="1676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i-LK" b="1" dirty="0" smtClean="0"/>
                  <a:t>කාලය ( </a:t>
                </a:r>
                <a14:m>
                  <m:oMath xmlns:m="http://schemas.openxmlformats.org/officeDocument/2006/math">
                    <m:r>
                      <a:rPr lang="en-US" b="1" i="0" smtClean="0">
                        <a:latin typeface="Cambria Math"/>
                      </a:rPr>
                      <m:t>𝐬</m:t>
                    </m:r>
                    <m:r>
                      <a:rPr lang="en-US" b="1" i="0" smtClean="0">
                        <a:latin typeface="Cambria Math"/>
                      </a:rPr>
                      <m:t> </m:t>
                    </m:r>
                  </m:oMath>
                </a14:m>
                <a:r>
                  <a:rPr lang="si-LK" b="1" dirty="0" smtClean="0"/>
                  <a:t>)</a:t>
                </a:r>
                <a:endParaRPr lang="en-US" b="1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0400" y="6260068"/>
                <a:ext cx="1676400" cy="369332"/>
              </a:xfrm>
              <a:prstGeom prst="rect">
                <a:avLst/>
              </a:prstGeom>
              <a:blipFill rotWithShape="1">
                <a:blip r:embed="rId3"/>
                <a:stretch>
                  <a:fillRect l="-2909" t="-9836" b="-262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Straight Connector 17"/>
          <p:cNvCxnSpPr/>
          <p:nvPr/>
        </p:nvCxnSpPr>
        <p:spPr>
          <a:xfrm flipV="1">
            <a:off x="3962400" y="4876800"/>
            <a:ext cx="1524000" cy="129540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2" descr="C:\Users\IdeaPad\Documents\Bluetooth Exchange Folder\run-icon-running-man-on-white-background-vector-23040964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387"/>
          <a:stretch/>
        </p:blipFill>
        <p:spPr bwMode="auto">
          <a:xfrm>
            <a:off x="4822247" y="2057400"/>
            <a:ext cx="816553" cy="1069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TextBox 19"/>
          <p:cNvSpPr txBox="1"/>
          <p:nvPr/>
        </p:nvSpPr>
        <p:spPr>
          <a:xfrm>
            <a:off x="5919355" y="1888910"/>
            <a:ext cx="30220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V ඒකාකාරව වැඩිවේ.</a:t>
            </a:r>
            <a:endParaRPr lang="en-US" sz="2400" b="1" dirty="0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6454487" y="1752600"/>
            <a:ext cx="1397578" cy="1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3581400" y="6015335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0</a:t>
            </a:r>
            <a:endParaRPr lang="en-US" sz="24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859847" y="1752600"/>
            <a:ext cx="38316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ආරම්භක ප්‍රවේගය ශුන්‍ය වේ.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582825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/>
      <p:bldP spid="10" grpId="0"/>
      <p:bldP spid="13" grpId="0"/>
      <p:bldP spid="16" grpId="0"/>
      <p:bldP spid="17" grpId="0"/>
      <p:bldP spid="20" grpId="0"/>
      <p:bldP spid="22" grpId="0"/>
      <p:bldP spid="2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>
          <a:xfrm>
            <a:off x="990600" y="3171699"/>
            <a:ext cx="7010400" cy="0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" name="Straight Connector 2"/>
          <p:cNvCxnSpPr/>
          <p:nvPr/>
        </p:nvCxnSpPr>
        <p:spPr>
          <a:xfrm>
            <a:off x="3962400" y="3171699"/>
            <a:ext cx="0" cy="34516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" name="Straight Connector 3"/>
          <p:cNvCxnSpPr/>
          <p:nvPr/>
        </p:nvCxnSpPr>
        <p:spPr>
          <a:xfrm>
            <a:off x="5919355" y="3171699"/>
            <a:ext cx="0" cy="34516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3733800" y="35168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dirty="0" smtClean="0"/>
              <a:t>O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690755" y="35168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dirty="0" smtClean="0"/>
              <a:t>A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619252" y="35168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814947" y="3171699"/>
            <a:ext cx="0" cy="34516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126181" y="639152"/>
            <a:ext cx="27951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ධන (+)</a:t>
            </a:r>
            <a:endParaRPr lang="en-US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703118" y="672547"/>
            <a:ext cx="27951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ඍන (-)</a:t>
            </a:r>
            <a:endParaRPr lang="en-US" sz="2400" b="1" dirty="0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4156363" y="916151"/>
            <a:ext cx="969818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>
            <a:off x="2635829" y="916151"/>
            <a:ext cx="962889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23010" y="1154622"/>
            <a:ext cx="33770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3</a:t>
            </a:r>
            <a:r>
              <a:rPr lang="en-US" sz="2400" b="1" dirty="0" smtClean="0"/>
              <a:t>. </a:t>
            </a:r>
            <a:r>
              <a:rPr lang="si-LK" sz="2400" b="1" dirty="0" smtClean="0"/>
              <a:t>ඒකාකාර ත්වරණය</a:t>
            </a:r>
            <a:endParaRPr lang="en-US" sz="2400" b="1" dirty="0"/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3962400" y="4191000"/>
            <a:ext cx="0" cy="24384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3962400" y="6211578"/>
            <a:ext cx="3352800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1951759" y="3900054"/>
                <a:ext cx="1948295" cy="3755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i-LK" b="1" dirty="0" smtClean="0"/>
                  <a:t>ප්‍රවේගය ( </a:t>
                </a:r>
                <a:r>
                  <a:rPr lang="en-US" b="1" dirty="0" smtClean="0"/>
                  <a:t>m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i-LK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𝒔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</a:rPr>
                          <m:t>−</m:t>
                        </m:r>
                        <m:r>
                          <a:rPr lang="en-US" b="1" i="1" smtClean="0">
                            <a:latin typeface="Cambria Math"/>
                          </a:rPr>
                          <m:t>𝟏</m:t>
                        </m:r>
                      </m:sup>
                    </m:sSup>
                  </m:oMath>
                </a14:m>
                <a:r>
                  <a:rPr lang="si-LK" b="1" dirty="0" smtClean="0"/>
                  <a:t>)</a:t>
                </a:r>
                <a:endParaRPr lang="en-US" b="1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51759" y="3900054"/>
                <a:ext cx="1948295" cy="375552"/>
              </a:xfrm>
              <a:prstGeom prst="rect">
                <a:avLst/>
              </a:prstGeom>
              <a:blipFill rotWithShape="1">
                <a:blip r:embed="rId2"/>
                <a:stretch>
                  <a:fillRect l="-2500" t="-8197" b="-278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7010400" y="6260068"/>
                <a:ext cx="1676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i-LK" b="1" dirty="0" smtClean="0"/>
                  <a:t>කාලය ( </a:t>
                </a:r>
                <a14:m>
                  <m:oMath xmlns:m="http://schemas.openxmlformats.org/officeDocument/2006/math">
                    <m:r>
                      <a:rPr lang="en-US" b="1" i="0" smtClean="0">
                        <a:latin typeface="Cambria Math"/>
                      </a:rPr>
                      <m:t>𝐬</m:t>
                    </m:r>
                    <m:r>
                      <a:rPr lang="en-US" b="1" i="0" smtClean="0">
                        <a:latin typeface="Cambria Math"/>
                      </a:rPr>
                      <m:t> </m:t>
                    </m:r>
                  </m:oMath>
                </a14:m>
                <a:r>
                  <a:rPr lang="si-LK" b="1" dirty="0" smtClean="0"/>
                  <a:t>)</a:t>
                </a:r>
                <a:endParaRPr lang="en-US" b="1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0400" y="6260068"/>
                <a:ext cx="1676400" cy="369332"/>
              </a:xfrm>
              <a:prstGeom prst="rect">
                <a:avLst/>
              </a:prstGeom>
              <a:blipFill rotWithShape="1">
                <a:blip r:embed="rId3"/>
                <a:stretch>
                  <a:fillRect l="-2909" t="-9836" b="-262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Straight Connector 17"/>
          <p:cNvCxnSpPr/>
          <p:nvPr/>
        </p:nvCxnSpPr>
        <p:spPr>
          <a:xfrm flipV="1">
            <a:off x="3962400" y="4495800"/>
            <a:ext cx="1371600" cy="99060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2" descr="C:\Users\IdeaPad\Documents\Bluetooth Exchange Folder\run-icon-running-man-on-white-background-vector-23040964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387"/>
          <a:stretch/>
        </p:blipFill>
        <p:spPr bwMode="auto">
          <a:xfrm>
            <a:off x="4822247" y="2057400"/>
            <a:ext cx="816553" cy="1069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0" name="Straight Arrow Connector 19"/>
          <p:cNvCxnSpPr/>
          <p:nvPr/>
        </p:nvCxnSpPr>
        <p:spPr>
          <a:xfrm>
            <a:off x="6454487" y="1752600"/>
            <a:ext cx="1397578" cy="1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3581400" y="5334000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u</a:t>
            </a:r>
            <a:endParaRPr lang="en-US" sz="24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5919355" y="1888910"/>
            <a:ext cx="30220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V ඒකාකාරව වැඩිවේ.</a:t>
            </a:r>
            <a:endParaRPr lang="en-US" sz="24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859847" y="1752600"/>
            <a:ext cx="38316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ආරම්භක ප්‍රවේගය u වේ.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4279483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/>
      <p:bldP spid="10" grpId="0"/>
      <p:bldP spid="13" grpId="0"/>
      <p:bldP spid="16" grpId="0"/>
      <p:bldP spid="17" grpId="0"/>
      <p:bldP spid="21" grpId="0"/>
      <p:bldP spid="22" grpId="0"/>
      <p:bldP spid="2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>
          <a:xfrm>
            <a:off x="990600" y="3171699"/>
            <a:ext cx="7010400" cy="0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" name="Straight Connector 2"/>
          <p:cNvCxnSpPr/>
          <p:nvPr/>
        </p:nvCxnSpPr>
        <p:spPr>
          <a:xfrm>
            <a:off x="3962400" y="3171699"/>
            <a:ext cx="0" cy="34516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" name="Straight Connector 3"/>
          <p:cNvCxnSpPr/>
          <p:nvPr/>
        </p:nvCxnSpPr>
        <p:spPr>
          <a:xfrm>
            <a:off x="5919355" y="3171699"/>
            <a:ext cx="0" cy="34516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3733800" y="35168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dirty="0" smtClean="0"/>
              <a:t>O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690755" y="35168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dirty="0" smtClean="0"/>
              <a:t>A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619252" y="35168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814947" y="3171699"/>
            <a:ext cx="0" cy="34516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126181" y="639152"/>
            <a:ext cx="27951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ධන (+)</a:t>
            </a:r>
            <a:endParaRPr lang="en-US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703118" y="672547"/>
            <a:ext cx="27951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ඍන (-)</a:t>
            </a:r>
            <a:endParaRPr lang="en-US" sz="2400" b="1" dirty="0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4156363" y="916151"/>
            <a:ext cx="969818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>
            <a:off x="2635829" y="916151"/>
            <a:ext cx="962889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23010" y="1154622"/>
            <a:ext cx="33770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3</a:t>
            </a:r>
            <a:r>
              <a:rPr lang="en-US" sz="2400" b="1" dirty="0" smtClean="0"/>
              <a:t>. </a:t>
            </a:r>
            <a:r>
              <a:rPr lang="si-LK" sz="2400" b="1" dirty="0" smtClean="0"/>
              <a:t>ඒකාකාර ත්වරණය</a:t>
            </a:r>
            <a:endParaRPr lang="en-US" sz="2400" b="1" dirty="0"/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3962400" y="4191000"/>
            <a:ext cx="0" cy="24384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3962400" y="4839978"/>
            <a:ext cx="3352800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1951759" y="3900054"/>
                <a:ext cx="1948295" cy="3755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i-LK" b="1" dirty="0" smtClean="0"/>
                  <a:t>ප්‍රවේගය ( </a:t>
                </a:r>
                <a:r>
                  <a:rPr lang="en-US" b="1" dirty="0" smtClean="0"/>
                  <a:t>m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i-LK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𝒔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</a:rPr>
                          <m:t>−</m:t>
                        </m:r>
                        <m:r>
                          <a:rPr lang="en-US" b="1" i="1" smtClean="0">
                            <a:latin typeface="Cambria Math"/>
                          </a:rPr>
                          <m:t>𝟏</m:t>
                        </m:r>
                      </m:sup>
                    </m:sSup>
                  </m:oMath>
                </a14:m>
                <a:r>
                  <a:rPr lang="si-LK" b="1" dirty="0" smtClean="0"/>
                  <a:t>)</a:t>
                </a:r>
                <a:endParaRPr lang="en-US" b="1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51759" y="3900054"/>
                <a:ext cx="1948295" cy="375552"/>
              </a:xfrm>
              <a:prstGeom prst="rect">
                <a:avLst/>
              </a:prstGeom>
              <a:blipFill rotWithShape="1">
                <a:blip r:embed="rId2"/>
                <a:stretch>
                  <a:fillRect l="-2500" t="-8197" b="-278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7010400" y="4888468"/>
                <a:ext cx="1676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i-LK" b="1" dirty="0" smtClean="0"/>
                  <a:t>කාලය ( </a:t>
                </a:r>
                <a14:m>
                  <m:oMath xmlns:m="http://schemas.openxmlformats.org/officeDocument/2006/math">
                    <m:r>
                      <a:rPr lang="en-US" b="1" i="0" smtClean="0">
                        <a:latin typeface="Cambria Math"/>
                      </a:rPr>
                      <m:t>𝐬</m:t>
                    </m:r>
                    <m:r>
                      <a:rPr lang="en-US" b="1" i="0" smtClean="0">
                        <a:latin typeface="Cambria Math"/>
                      </a:rPr>
                      <m:t> </m:t>
                    </m:r>
                  </m:oMath>
                </a14:m>
                <a:r>
                  <a:rPr lang="si-LK" b="1" dirty="0" smtClean="0"/>
                  <a:t>)</a:t>
                </a:r>
                <a:endParaRPr lang="en-US" b="1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0400" y="4888468"/>
                <a:ext cx="1676400" cy="369332"/>
              </a:xfrm>
              <a:prstGeom prst="rect">
                <a:avLst/>
              </a:prstGeom>
              <a:blipFill rotWithShape="1">
                <a:blip r:embed="rId3"/>
                <a:stretch>
                  <a:fillRect l="-2909" t="-9836" b="-262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Straight Connector 17"/>
          <p:cNvCxnSpPr/>
          <p:nvPr/>
        </p:nvCxnSpPr>
        <p:spPr>
          <a:xfrm>
            <a:off x="3962400" y="4800600"/>
            <a:ext cx="1956955" cy="160020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2" descr="C:\Users\IdeaPad\Documents\Bluetooth Exchange Folder\run-icon-running-man-on-white-background-vector-23040964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387"/>
          <a:stretch/>
        </p:blipFill>
        <p:spPr bwMode="auto">
          <a:xfrm flipH="1">
            <a:off x="2797753" y="2057400"/>
            <a:ext cx="859847" cy="1069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0" name="Straight Arrow Connector 19"/>
          <p:cNvCxnSpPr/>
          <p:nvPr/>
        </p:nvCxnSpPr>
        <p:spPr>
          <a:xfrm flipH="1">
            <a:off x="837336" y="1888910"/>
            <a:ext cx="977611" cy="1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3581400" y="4611378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0</a:t>
            </a:r>
            <a:endParaRPr lang="en-US" sz="24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0" y="1888910"/>
            <a:ext cx="30220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V ඒකාකාරව වැඩිවේ.</a:t>
            </a:r>
            <a:endParaRPr lang="en-US" sz="24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5312353" y="1297862"/>
            <a:ext cx="38316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ආරම්භක ප්‍රවේගය ශුන්‍ය වේ.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815707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/>
      <p:bldP spid="10" grpId="0"/>
      <p:bldP spid="13" grpId="0"/>
      <p:bldP spid="16" grpId="0"/>
      <p:bldP spid="17" grpId="0"/>
      <p:bldP spid="21" grpId="0"/>
      <p:bldP spid="22" grpId="0"/>
      <p:bldP spid="2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>
          <a:xfrm>
            <a:off x="990600" y="3171699"/>
            <a:ext cx="7010400" cy="0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" name="Straight Connector 2"/>
          <p:cNvCxnSpPr/>
          <p:nvPr/>
        </p:nvCxnSpPr>
        <p:spPr>
          <a:xfrm>
            <a:off x="3962400" y="3171699"/>
            <a:ext cx="0" cy="34516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" name="Straight Connector 3"/>
          <p:cNvCxnSpPr/>
          <p:nvPr/>
        </p:nvCxnSpPr>
        <p:spPr>
          <a:xfrm>
            <a:off x="5919355" y="3171699"/>
            <a:ext cx="0" cy="34516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3733800" y="35168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dirty="0" smtClean="0"/>
              <a:t>O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690755" y="35168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dirty="0" smtClean="0"/>
              <a:t>A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619252" y="35168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814947" y="3171699"/>
            <a:ext cx="0" cy="34516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126181" y="639152"/>
            <a:ext cx="27951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ධන (+) </a:t>
            </a:r>
            <a:endParaRPr lang="en-US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703118" y="672547"/>
            <a:ext cx="27951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ඍන (-)</a:t>
            </a:r>
            <a:endParaRPr lang="en-US" sz="2400" b="1" dirty="0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4156363" y="916151"/>
            <a:ext cx="969818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>
            <a:off x="2635829" y="916151"/>
            <a:ext cx="962889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23010" y="1154622"/>
            <a:ext cx="33770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3</a:t>
            </a:r>
            <a:r>
              <a:rPr lang="en-US" sz="2400" b="1" dirty="0" smtClean="0"/>
              <a:t>. </a:t>
            </a:r>
            <a:r>
              <a:rPr lang="si-LK" sz="2400" b="1" dirty="0" smtClean="0"/>
              <a:t>ඒකාකාර ත්වරණය</a:t>
            </a:r>
            <a:endParaRPr lang="en-US" sz="2400" b="1" dirty="0"/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3962400" y="4191000"/>
            <a:ext cx="0" cy="24384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3962400" y="4839978"/>
            <a:ext cx="3352800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1951759" y="3900054"/>
                <a:ext cx="1948295" cy="3755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i-LK" b="1" dirty="0" smtClean="0"/>
                  <a:t>ප්‍රවේගය ( </a:t>
                </a:r>
                <a:r>
                  <a:rPr lang="en-US" b="1" dirty="0" smtClean="0"/>
                  <a:t>m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i-LK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𝒔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</a:rPr>
                          <m:t>−</m:t>
                        </m:r>
                        <m:r>
                          <a:rPr lang="en-US" b="1" i="1" smtClean="0">
                            <a:latin typeface="Cambria Math"/>
                          </a:rPr>
                          <m:t>𝟏</m:t>
                        </m:r>
                      </m:sup>
                    </m:sSup>
                  </m:oMath>
                </a14:m>
                <a:r>
                  <a:rPr lang="si-LK" b="1" dirty="0" smtClean="0"/>
                  <a:t>)</a:t>
                </a:r>
                <a:endParaRPr lang="en-US" b="1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51759" y="3900054"/>
                <a:ext cx="1948295" cy="375552"/>
              </a:xfrm>
              <a:prstGeom prst="rect">
                <a:avLst/>
              </a:prstGeom>
              <a:blipFill rotWithShape="1">
                <a:blip r:embed="rId2"/>
                <a:stretch>
                  <a:fillRect l="-2500" t="-8197" b="-278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7010400" y="4888468"/>
                <a:ext cx="1676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i-LK" b="1" dirty="0" smtClean="0"/>
                  <a:t>කාලය ( </a:t>
                </a:r>
                <a14:m>
                  <m:oMath xmlns:m="http://schemas.openxmlformats.org/officeDocument/2006/math">
                    <m:r>
                      <a:rPr lang="en-US" b="1" i="0" smtClean="0">
                        <a:latin typeface="Cambria Math"/>
                      </a:rPr>
                      <m:t>𝐬</m:t>
                    </m:r>
                    <m:r>
                      <a:rPr lang="en-US" b="1" i="0" smtClean="0">
                        <a:latin typeface="Cambria Math"/>
                      </a:rPr>
                      <m:t> </m:t>
                    </m:r>
                  </m:oMath>
                </a14:m>
                <a:r>
                  <a:rPr lang="si-LK" b="1" dirty="0" smtClean="0"/>
                  <a:t>)</a:t>
                </a:r>
                <a:endParaRPr lang="en-US" b="1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0400" y="4888468"/>
                <a:ext cx="1676400" cy="369332"/>
              </a:xfrm>
              <a:prstGeom prst="rect">
                <a:avLst/>
              </a:prstGeom>
              <a:blipFill rotWithShape="1">
                <a:blip r:embed="rId3"/>
                <a:stretch>
                  <a:fillRect l="-2909" t="-9836" b="-262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Straight Connector 17"/>
          <p:cNvCxnSpPr/>
          <p:nvPr/>
        </p:nvCxnSpPr>
        <p:spPr>
          <a:xfrm>
            <a:off x="3962400" y="5486400"/>
            <a:ext cx="1524000" cy="99060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2" descr="C:\Users\IdeaPad\Documents\Bluetooth Exchange Folder\run-icon-running-man-on-white-background-vector-23040964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387"/>
          <a:stretch/>
        </p:blipFill>
        <p:spPr bwMode="auto">
          <a:xfrm flipH="1">
            <a:off x="2797753" y="2057400"/>
            <a:ext cx="859847" cy="1069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0" name="Straight Arrow Connector 19"/>
          <p:cNvCxnSpPr/>
          <p:nvPr/>
        </p:nvCxnSpPr>
        <p:spPr>
          <a:xfrm flipH="1">
            <a:off x="837336" y="1888910"/>
            <a:ext cx="977611" cy="1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3352800" y="5253335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- u</a:t>
            </a:r>
            <a:endParaRPr lang="en-US" sz="24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0" y="1888910"/>
            <a:ext cx="30220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V ඒකාකාරව වැඩිවේ.</a:t>
            </a:r>
            <a:endParaRPr lang="en-US" sz="24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4882861" y="1290935"/>
            <a:ext cx="38316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ආරම්භක ප්‍රවේගය u වේ.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155007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/>
      <p:bldP spid="10" grpId="0"/>
      <p:bldP spid="13" grpId="0"/>
      <p:bldP spid="16" grpId="0"/>
      <p:bldP spid="17" grpId="0"/>
      <p:bldP spid="21" grpId="0"/>
      <p:bldP spid="22" grpId="0"/>
      <p:bldP spid="2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>
          <a:xfrm>
            <a:off x="990600" y="3171699"/>
            <a:ext cx="7010400" cy="0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" name="Straight Connector 2"/>
          <p:cNvCxnSpPr/>
          <p:nvPr/>
        </p:nvCxnSpPr>
        <p:spPr>
          <a:xfrm>
            <a:off x="3962400" y="3171699"/>
            <a:ext cx="0" cy="34516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" name="Straight Connector 3"/>
          <p:cNvCxnSpPr/>
          <p:nvPr/>
        </p:nvCxnSpPr>
        <p:spPr>
          <a:xfrm>
            <a:off x="5919355" y="3171699"/>
            <a:ext cx="0" cy="34516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3733800" y="35168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dirty="0" smtClean="0"/>
              <a:t>O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690755" y="35168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dirty="0" smtClean="0"/>
              <a:t>A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619252" y="35168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814947" y="3171699"/>
            <a:ext cx="0" cy="34516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126181" y="639152"/>
            <a:ext cx="27951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ධන (+)</a:t>
            </a:r>
            <a:endParaRPr lang="en-US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703118" y="672547"/>
            <a:ext cx="27951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ඍන (-)</a:t>
            </a:r>
            <a:endParaRPr lang="en-US" sz="2400" b="1" dirty="0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4156363" y="916151"/>
            <a:ext cx="969818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>
            <a:off x="2635829" y="916151"/>
            <a:ext cx="962889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23010" y="1154622"/>
            <a:ext cx="33770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3</a:t>
            </a:r>
            <a:r>
              <a:rPr lang="en-US" sz="2400" b="1" dirty="0" smtClean="0"/>
              <a:t>. </a:t>
            </a:r>
            <a:r>
              <a:rPr lang="si-LK" sz="2400" b="1" dirty="0" smtClean="0"/>
              <a:t>ඒකාකාර මන්දනය</a:t>
            </a:r>
            <a:endParaRPr lang="en-US" sz="2400" b="1" dirty="0"/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3962400" y="4191000"/>
            <a:ext cx="0" cy="24384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3962400" y="6135378"/>
            <a:ext cx="3352800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1951759" y="3900054"/>
                <a:ext cx="1948295" cy="3755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i-LK" b="1" dirty="0" smtClean="0"/>
                  <a:t>ප්‍රවේගය ( </a:t>
                </a:r>
                <a:r>
                  <a:rPr lang="en-US" b="1" dirty="0" smtClean="0"/>
                  <a:t>m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i-LK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𝒔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</a:rPr>
                          <m:t>−</m:t>
                        </m:r>
                        <m:r>
                          <a:rPr lang="en-US" b="1" i="1" smtClean="0">
                            <a:latin typeface="Cambria Math"/>
                          </a:rPr>
                          <m:t>𝟏</m:t>
                        </m:r>
                      </m:sup>
                    </m:sSup>
                  </m:oMath>
                </a14:m>
                <a:r>
                  <a:rPr lang="si-LK" b="1" dirty="0" smtClean="0"/>
                  <a:t>)</a:t>
                </a:r>
                <a:endParaRPr lang="en-US" b="1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51759" y="3900054"/>
                <a:ext cx="1948295" cy="375552"/>
              </a:xfrm>
              <a:prstGeom prst="rect">
                <a:avLst/>
              </a:prstGeom>
              <a:blipFill rotWithShape="1">
                <a:blip r:embed="rId2"/>
                <a:stretch>
                  <a:fillRect l="-2500" t="-8197" b="-278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7010400" y="6183868"/>
                <a:ext cx="1676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i-LK" b="1" dirty="0" smtClean="0"/>
                  <a:t>කාලය ( </a:t>
                </a:r>
                <a14:m>
                  <m:oMath xmlns:m="http://schemas.openxmlformats.org/officeDocument/2006/math">
                    <m:r>
                      <a:rPr lang="en-US" b="1" i="0" smtClean="0">
                        <a:latin typeface="Cambria Math"/>
                      </a:rPr>
                      <m:t>𝐬</m:t>
                    </m:r>
                    <m:r>
                      <a:rPr lang="en-US" b="1" i="0" smtClean="0">
                        <a:latin typeface="Cambria Math"/>
                      </a:rPr>
                      <m:t> </m:t>
                    </m:r>
                  </m:oMath>
                </a14:m>
                <a:r>
                  <a:rPr lang="si-LK" b="1" dirty="0" smtClean="0"/>
                  <a:t>)</a:t>
                </a:r>
                <a:endParaRPr lang="en-US" b="1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0400" y="6183868"/>
                <a:ext cx="1676400" cy="369332"/>
              </a:xfrm>
              <a:prstGeom prst="rect">
                <a:avLst/>
              </a:prstGeom>
              <a:blipFill rotWithShape="1">
                <a:blip r:embed="rId3"/>
                <a:stretch>
                  <a:fillRect l="-2909" t="-9836" b="-262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Straight Connector 17"/>
          <p:cNvCxnSpPr/>
          <p:nvPr/>
        </p:nvCxnSpPr>
        <p:spPr>
          <a:xfrm>
            <a:off x="3962400" y="4652665"/>
            <a:ext cx="1524000" cy="99060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2" descr="C:\Users\IdeaPad\Documents\Bluetooth Exchange Folder\run-icon-running-man-on-white-background-vector-23040964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387"/>
          <a:stretch/>
        </p:blipFill>
        <p:spPr bwMode="auto">
          <a:xfrm>
            <a:off x="4419600" y="2080411"/>
            <a:ext cx="1066800" cy="1069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0" name="Straight Arrow Connector 19"/>
          <p:cNvCxnSpPr/>
          <p:nvPr/>
        </p:nvCxnSpPr>
        <p:spPr>
          <a:xfrm>
            <a:off x="6147955" y="1879747"/>
            <a:ext cx="1399307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3581400" y="4419600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u</a:t>
            </a:r>
            <a:endParaRPr lang="en-US" sz="24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5638800" y="1893603"/>
            <a:ext cx="30220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V ඒකාකාරව අඩුවේ.</a:t>
            </a:r>
            <a:endParaRPr lang="en-US" sz="24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859847" y="1752600"/>
            <a:ext cx="38316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ආරම්භක ප්‍රවේගය u වේ.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709336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/>
      <p:bldP spid="10" grpId="0"/>
      <p:bldP spid="13" grpId="0"/>
      <p:bldP spid="16" grpId="0"/>
      <p:bldP spid="21" grpId="0"/>
      <p:bldP spid="22" grpId="0"/>
      <p:bldP spid="2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>
          <a:xfrm>
            <a:off x="990600" y="3171699"/>
            <a:ext cx="7010400" cy="0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" name="Straight Connector 2"/>
          <p:cNvCxnSpPr/>
          <p:nvPr/>
        </p:nvCxnSpPr>
        <p:spPr>
          <a:xfrm>
            <a:off x="3962400" y="3171699"/>
            <a:ext cx="0" cy="34516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" name="Straight Connector 3"/>
          <p:cNvCxnSpPr/>
          <p:nvPr/>
        </p:nvCxnSpPr>
        <p:spPr>
          <a:xfrm>
            <a:off x="5919355" y="3171699"/>
            <a:ext cx="0" cy="34516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3733800" y="35168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dirty="0" smtClean="0"/>
              <a:t>O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690755" y="35168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dirty="0" smtClean="0"/>
              <a:t>A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619252" y="35168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814947" y="3171699"/>
            <a:ext cx="0" cy="34516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126181" y="639152"/>
            <a:ext cx="27951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ධන (+)</a:t>
            </a:r>
            <a:endParaRPr lang="en-US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703118" y="672547"/>
            <a:ext cx="27951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ඍන (-)</a:t>
            </a:r>
            <a:endParaRPr lang="en-US" sz="2400" b="1" dirty="0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4156363" y="916151"/>
            <a:ext cx="969818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>
            <a:off x="2635829" y="916151"/>
            <a:ext cx="962889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23010" y="1154622"/>
            <a:ext cx="33770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3</a:t>
            </a:r>
            <a:r>
              <a:rPr lang="en-US" sz="2400" b="1" dirty="0" smtClean="0"/>
              <a:t>. </a:t>
            </a:r>
            <a:r>
              <a:rPr lang="si-LK" sz="2400" b="1" dirty="0" smtClean="0"/>
              <a:t>ඒකාකාර මන්දනය</a:t>
            </a:r>
            <a:endParaRPr lang="en-US" sz="2400" b="1" dirty="0"/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3962400" y="4191000"/>
            <a:ext cx="0" cy="24384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3962400" y="4800600"/>
            <a:ext cx="3352800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1951759" y="3900054"/>
                <a:ext cx="1948295" cy="3755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i-LK" b="1" dirty="0" smtClean="0"/>
                  <a:t>ප්‍රවේගය ( </a:t>
                </a:r>
                <a:r>
                  <a:rPr lang="en-US" b="1" dirty="0" smtClean="0"/>
                  <a:t>m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i-LK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𝒔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</a:rPr>
                          <m:t>−</m:t>
                        </m:r>
                        <m:r>
                          <a:rPr lang="en-US" b="1" i="1" smtClean="0">
                            <a:latin typeface="Cambria Math"/>
                          </a:rPr>
                          <m:t>𝟏</m:t>
                        </m:r>
                      </m:sup>
                    </m:sSup>
                  </m:oMath>
                </a14:m>
                <a:r>
                  <a:rPr lang="si-LK" b="1" dirty="0" smtClean="0"/>
                  <a:t>)</a:t>
                </a:r>
                <a:endParaRPr lang="en-US" b="1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51759" y="3900054"/>
                <a:ext cx="1948295" cy="375552"/>
              </a:xfrm>
              <a:prstGeom prst="rect">
                <a:avLst/>
              </a:prstGeom>
              <a:blipFill rotWithShape="1">
                <a:blip r:embed="rId2"/>
                <a:stretch>
                  <a:fillRect l="-2500" t="-8197" b="-278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7010400" y="4849090"/>
                <a:ext cx="1676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i-LK" b="1" dirty="0" smtClean="0"/>
                  <a:t>කාලය ( </a:t>
                </a:r>
                <a14:m>
                  <m:oMath xmlns:m="http://schemas.openxmlformats.org/officeDocument/2006/math">
                    <m:r>
                      <a:rPr lang="en-US" b="1" i="0" smtClean="0">
                        <a:latin typeface="Cambria Math"/>
                      </a:rPr>
                      <m:t>𝐬</m:t>
                    </m:r>
                    <m:r>
                      <a:rPr lang="en-US" b="1" i="0" smtClean="0">
                        <a:latin typeface="Cambria Math"/>
                      </a:rPr>
                      <m:t> </m:t>
                    </m:r>
                  </m:oMath>
                </a14:m>
                <a:r>
                  <a:rPr lang="si-LK" b="1" dirty="0" smtClean="0"/>
                  <a:t>)</a:t>
                </a:r>
                <a:endParaRPr lang="en-US" b="1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0400" y="4849090"/>
                <a:ext cx="1676400" cy="369332"/>
              </a:xfrm>
              <a:prstGeom prst="rect">
                <a:avLst/>
              </a:prstGeom>
              <a:blipFill rotWithShape="1">
                <a:blip r:embed="rId3"/>
                <a:stretch>
                  <a:fillRect l="-2909" t="-9836" b="-262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Straight Connector 17"/>
          <p:cNvCxnSpPr/>
          <p:nvPr/>
        </p:nvCxnSpPr>
        <p:spPr>
          <a:xfrm flipV="1">
            <a:off x="3962400" y="5218422"/>
            <a:ext cx="1676400" cy="107154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2" descr="C:\Users\IdeaPad\Documents\Bluetooth Exchange Folder\run-icon-running-man-on-white-background-vector-23040964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387"/>
          <a:stretch/>
        </p:blipFill>
        <p:spPr bwMode="auto">
          <a:xfrm flipH="1">
            <a:off x="2362200" y="2080411"/>
            <a:ext cx="1143000" cy="1069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0" name="Straight Arrow Connector 19"/>
          <p:cNvCxnSpPr/>
          <p:nvPr/>
        </p:nvCxnSpPr>
        <p:spPr>
          <a:xfrm flipH="1">
            <a:off x="760266" y="1854490"/>
            <a:ext cx="1191493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3352800" y="6091535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- u</a:t>
            </a:r>
            <a:endParaRPr lang="en-US" sz="24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0" y="1849578"/>
            <a:ext cx="30220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V ඒකාකාරව අඩුවේ.</a:t>
            </a:r>
            <a:endParaRPr lang="en-US" sz="24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4343400" y="1392381"/>
            <a:ext cx="38316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ආරම්භක ප්‍රවේගය u වේ.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332476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/>
      <p:bldP spid="10" grpId="0"/>
      <p:bldP spid="13" grpId="0"/>
      <p:bldP spid="16" grpId="0"/>
      <p:bldP spid="17" grpId="0"/>
      <p:bldP spid="21" grpId="0"/>
      <p:bldP spid="22" grpId="0"/>
      <p:bldP spid="2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>
          <a:xfrm>
            <a:off x="990600" y="3171699"/>
            <a:ext cx="7010400" cy="0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" name="Straight Connector 2"/>
          <p:cNvCxnSpPr/>
          <p:nvPr/>
        </p:nvCxnSpPr>
        <p:spPr>
          <a:xfrm>
            <a:off x="3962400" y="3171699"/>
            <a:ext cx="0" cy="34516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" name="Straight Connector 3"/>
          <p:cNvCxnSpPr/>
          <p:nvPr/>
        </p:nvCxnSpPr>
        <p:spPr>
          <a:xfrm>
            <a:off x="5919355" y="3171699"/>
            <a:ext cx="0" cy="34516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3733800" y="35168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dirty="0" smtClean="0"/>
              <a:t>O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690755" y="35168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dirty="0" smtClean="0"/>
              <a:t>A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619252" y="35168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814947" y="3171699"/>
            <a:ext cx="0" cy="34516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126181" y="639152"/>
            <a:ext cx="27951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ධන (+)</a:t>
            </a:r>
            <a:endParaRPr lang="en-US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703118" y="672547"/>
            <a:ext cx="27951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ඍන (-)</a:t>
            </a:r>
            <a:endParaRPr lang="en-US" sz="2400" b="1" dirty="0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4156363" y="916151"/>
            <a:ext cx="969818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>
            <a:off x="2635829" y="916151"/>
            <a:ext cx="962889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23010" y="1154622"/>
            <a:ext cx="33770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4</a:t>
            </a:r>
            <a:r>
              <a:rPr lang="en-US" sz="2400" b="1" dirty="0" smtClean="0"/>
              <a:t>. </a:t>
            </a:r>
            <a:r>
              <a:rPr lang="si-LK" sz="2400" b="1" dirty="0" smtClean="0"/>
              <a:t>වැඩි වන ත්වරණය</a:t>
            </a:r>
            <a:endParaRPr lang="en-US" sz="2400" b="1" dirty="0"/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3962400" y="4191000"/>
            <a:ext cx="0" cy="24384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3962400" y="6287778"/>
            <a:ext cx="3352800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1951759" y="3900054"/>
                <a:ext cx="1948295" cy="3755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i-LK" b="1" dirty="0" smtClean="0"/>
                  <a:t>ප්‍රවේගය ( </a:t>
                </a:r>
                <a:r>
                  <a:rPr lang="en-US" b="1" dirty="0" smtClean="0"/>
                  <a:t>m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i-LK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𝒔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</a:rPr>
                          <m:t>−</m:t>
                        </m:r>
                        <m:r>
                          <a:rPr lang="en-US" b="1" i="1" smtClean="0">
                            <a:latin typeface="Cambria Math"/>
                          </a:rPr>
                          <m:t>𝟏</m:t>
                        </m:r>
                      </m:sup>
                    </m:sSup>
                  </m:oMath>
                </a14:m>
                <a:r>
                  <a:rPr lang="si-LK" b="1" dirty="0" smtClean="0"/>
                  <a:t>)</a:t>
                </a:r>
                <a:endParaRPr lang="en-US" b="1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51759" y="3900054"/>
                <a:ext cx="1948295" cy="375552"/>
              </a:xfrm>
              <a:prstGeom prst="rect">
                <a:avLst/>
              </a:prstGeom>
              <a:blipFill rotWithShape="1">
                <a:blip r:embed="rId2"/>
                <a:stretch>
                  <a:fillRect l="-2500" t="-8197" b="-278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7010400" y="6336268"/>
                <a:ext cx="1676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i-LK" b="1" dirty="0" smtClean="0"/>
                  <a:t>කාලය ( </a:t>
                </a:r>
                <a14:m>
                  <m:oMath xmlns:m="http://schemas.openxmlformats.org/officeDocument/2006/math">
                    <m:r>
                      <a:rPr lang="en-US" b="1" i="0" smtClean="0">
                        <a:latin typeface="Cambria Math"/>
                      </a:rPr>
                      <m:t>𝐬</m:t>
                    </m:r>
                    <m:r>
                      <a:rPr lang="en-US" b="1" i="0" smtClean="0">
                        <a:latin typeface="Cambria Math"/>
                      </a:rPr>
                      <m:t> </m:t>
                    </m:r>
                  </m:oMath>
                </a14:m>
                <a:r>
                  <a:rPr lang="si-LK" b="1" dirty="0" smtClean="0"/>
                  <a:t>)</a:t>
                </a:r>
                <a:endParaRPr lang="en-US" b="1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0400" y="6336268"/>
                <a:ext cx="1676400" cy="369332"/>
              </a:xfrm>
              <a:prstGeom prst="rect">
                <a:avLst/>
              </a:prstGeom>
              <a:blipFill rotWithShape="1">
                <a:blip r:embed="rId3"/>
                <a:stretch>
                  <a:fillRect l="-2909" t="-9836" b="-262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9" name="Picture 2" descr="C:\Users\IdeaPad\Documents\Bluetooth Exchange Folder\run-icon-running-man-on-white-background-vector-23040964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387"/>
          <a:stretch/>
        </p:blipFill>
        <p:spPr bwMode="auto">
          <a:xfrm>
            <a:off x="4426528" y="2080411"/>
            <a:ext cx="1136072" cy="1069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TextBox 20"/>
          <p:cNvSpPr txBox="1"/>
          <p:nvPr/>
        </p:nvSpPr>
        <p:spPr>
          <a:xfrm>
            <a:off x="3598718" y="6091535"/>
            <a:ext cx="3636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0</a:t>
            </a:r>
            <a:endParaRPr lang="en-US" sz="2400" b="1" dirty="0"/>
          </a:p>
        </p:txBody>
      </p:sp>
      <p:sp>
        <p:nvSpPr>
          <p:cNvPr id="23" name="Arc 22"/>
          <p:cNvSpPr/>
          <p:nvPr/>
        </p:nvSpPr>
        <p:spPr>
          <a:xfrm rot="5400000">
            <a:off x="2372593" y="2635374"/>
            <a:ext cx="3158836" cy="4090555"/>
          </a:xfrm>
          <a:prstGeom prst="arc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32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/>
      <p:bldP spid="10" grpId="0"/>
      <p:bldP spid="13" grpId="0"/>
      <p:bldP spid="16" grpId="0"/>
      <p:bldP spid="17" grpId="0"/>
      <p:bldP spid="21" grpId="0"/>
      <p:bldP spid="2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>
          <a:xfrm>
            <a:off x="990600" y="3171699"/>
            <a:ext cx="7010400" cy="0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" name="Straight Connector 2"/>
          <p:cNvCxnSpPr/>
          <p:nvPr/>
        </p:nvCxnSpPr>
        <p:spPr>
          <a:xfrm>
            <a:off x="3962400" y="3171699"/>
            <a:ext cx="0" cy="34516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" name="Straight Connector 3"/>
          <p:cNvCxnSpPr/>
          <p:nvPr/>
        </p:nvCxnSpPr>
        <p:spPr>
          <a:xfrm>
            <a:off x="5919355" y="3171699"/>
            <a:ext cx="0" cy="34516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3733800" y="35168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dirty="0" smtClean="0"/>
              <a:t>O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690755" y="35168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dirty="0" smtClean="0"/>
              <a:t>A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619252" y="35168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814947" y="3171699"/>
            <a:ext cx="0" cy="34516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126181" y="639152"/>
            <a:ext cx="27951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ධන (+)</a:t>
            </a:r>
            <a:endParaRPr lang="en-US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703118" y="672547"/>
            <a:ext cx="27951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ඍන (-)</a:t>
            </a:r>
            <a:endParaRPr lang="en-US" sz="2400" b="1" dirty="0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4156363" y="916151"/>
            <a:ext cx="969818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>
            <a:off x="2635829" y="916151"/>
            <a:ext cx="962889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23010" y="1154622"/>
            <a:ext cx="33770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4</a:t>
            </a:r>
            <a:r>
              <a:rPr lang="en-US" sz="2400" b="1" dirty="0" smtClean="0"/>
              <a:t>. </a:t>
            </a:r>
            <a:r>
              <a:rPr lang="si-LK" sz="2400" b="1" dirty="0" smtClean="0"/>
              <a:t>අඩු වන ත්වරණය</a:t>
            </a:r>
            <a:endParaRPr lang="en-US" sz="2400" b="1" dirty="0"/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3962400" y="4191000"/>
            <a:ext cx="0" cy="24384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3962400" y="6287778"/>
            <a:ext cx="3352800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1951759" y="3900054"/>
                <a:ext cx="1948295" cy="3755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i-LK" b="1" dirty="0" smtClean="0"/>
                  <a:t>ප්‍රවේගය ( </a:t>
                </a:r>
                <a:r>
                  <a:rPr lang="en-US" b="1" dirty="0" smtClean="0"/>
                  <a:t>m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i-LK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𝒔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</a:rPr>
                          <m:t>−</m:t>
                        </m:r>
                        <m:r>
                          <a:rPr lang="en-US" b="1" i="1" smtClean="0">
                            <a:latin typeface="Cambria Math"/>
                          </a:rPr>
                          <m:t>𝟏</m:t>
                        </m:r>
                      </m:sup>
                    </m:sSup>
                  </m:oMath>
                </a14:m>
                <a:r>
                  <a:rPr lang="si-LK" b="1" dirty="0" smtClean="0"/>
                  <a:t>)</a:t>
                </a:r>
                <a:endParaRPr lang="en-US" b="1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51759" y="3900054"/>
                <a:ext cx="1948295" cy="375552"/>
              </a:xfrm>
              <a:prstGeom prst="rect">
                <a:avLst/>
              </a:prstGeom>
              <a:blipFill rotWithShape="1">
                <a:blip r:embed="rId2"/>
                <a:stretch>
                  <a:fillRect l="-2500" t="-8197" b="-278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7010400" y="6336268"/>
                <a:ext cx="1676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i-LK" b="1" dirty="0" smtClean="0"/>
                  <a:t>කාලය ( </a:t>
                </a:r>
                <a14:m>
                  <m:oMath xmlns:m="http://schemas.openxmlformats.org/officeDocument/2006/math">
                    <m:r>
                      <a:rPr lang="en-US" b="1" i="0" smtClean="0">
                        <a:latin typeface="Cambria Math"/>
                      </a:rPr>
                      <m:t>𝐬</m:t>
                    </m:r>
                    <m:r>
                      <a:rPr lang="en-US" b="1" i="0" smtClean="0">
                        <a:latin typeface="Cambria Math"/>
                      </a:rPr>
                      <m:t> </m:t>
                    </m:r>
                  </m:oMath>
                </a14:m>
                <a:r>
                  <a:rPr lang="si-LK" b="1" dirty="0" smtClean="0"/>
                  <a:t>)</a:t>
                </a:r>
                <a:endParaRPr lang="en-US" b="1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0400" y="6336268"/>
                <a:ext cx="1676400" cy="369332"/>
              </a:xfrm>
              <a:prstGeom prst="rect">
                <a:avLst/>
              </a:prstGeom>
              <a:blipFill rotWithShape="1">
                <a:blip r:embed="rId3"/>
                <a:stretch>
                  <a:fillRect l="-2909" t="-9836" b="-262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9" name="Picture 2" descr="C:\Users\IdeaPad\Documents\Bluetooth Exchange Folder\run-icon-running-man-on-white-background-vector-23040964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387"/>
          <a:stretch/>
        </p:blipFill>
        <p:spPr bwMode="auto">
          <a:xfrm>
            <a:off x="4426528" y="2080411"/>
            <a:ext cx="1136072" cy="1069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TextBox 20"/>
          <p:cNvSpPr txBox="1"/>
          <p:nvPr/>
        </p:nvSpPr>
        <p:spPr>
          <a:xfrm>
            <a:off x="3598718" y="6091535"/>
            <a:ext cx="3636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0</a:t>
            </a:r>
            <a:endParaRPr lang="en-US" sz="2400" b="1" dirty="0"/>
          </a:p>
        </p:txBody>
      </p:sp>
      <p:sp>
        <p:nvSpPr>
          <p:cNvPr id="23" name="Arc 22"/>
          <p:cNvSpPr/>
          <p:nvPr/>
        </p:nvSpPr>
        <p:spPr>
          <a:xfrm rot="16200000">
            <a:off x="4428260" y="4242501"/>
            <a:ext cx="3158836" cy="4090555"/>
          </a:xfrm>
          <a:prstGeom prst="arc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297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/>
      <p:bldP spid="10" grpId="0"/>
      <p:bldP spid="13" grpId="0"/>
      <p:bldP spid="16" grpId="0"/>
      <p:bldP spid="17" grpId="0"/>
      <p:bldP spid="21" grpId="0"/>
      <p:bldP spid="2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IdeaPad\Documents\Bluetooth Exchange Folder\FB_IMG_1598759682345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942"/>
          <a:stretch/>
        </p:blipFill>
        <p:spPr bwMode="auto">
          <a:xfrm>
            <a:off x="2133600" y="914400"/>
            <a:ext cx="4572000" cy="500149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3943928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6982" y="50861"/>
            <a:ext cx="868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800" b="1" dirty="0" smtClean="0">
                <a:solidFill>
                  <a:srgbClr val="FF0000"/>
                </a:solidFill>
              </a:rPr>
              <a:t>ප්‍රවේග කාල ප්‍රස්ථාර ( v – t )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1618" y="838200"/>
            <a:ext cx="868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සරල රේඛාවක චලිත වන වස්තුවක කාලය සමග ප්‍රවේගය විචලනය වන අයුරු මෙහිදී සලකා බලයි.</a:t>
            </a:r>
            <a:endParaRPr lang="en-US" sz="2400" b="1" dirty="0"/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2133600" y="2209800"/>
            <a:ext cx="0" cy="39624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2133600" y="5105400"/>
            <a:ext cx="3962400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609600" y="1905000"/>
                <a:ext cx="2438400" cy="4700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i-LK" sz="2400" b="1" dirty="0" smtClean="0"/>
                  <a:t>ප්‍රවේගය ( </a:t>
                </a:r>
                <a:r>
                  <a:rPr lang="en-US" sz="2400" b="1" dirty="0" smtClean="0"/>
                  <a:t>m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i-LK" sz="2400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1" i="1" smtClean="0">
                            <a:latin typeface="Cambria Math"/>
                          </a:rPr>
                          <m:t>𝒔</m:t>
                        </m:r>
                      </m:e>
                      <m:sup>
                        <m:r>
                          <a:rPr lang="en-US" sz="2400" b="1" i="1" smtClean="0">
                            <a:latin typeface="Cambria Math"/>
                          </a:rPr>
                          <m:t>−</m:t>
                        </m:r>
                        <m:r>
                          <a:rPr lang="en-US" sz="2400" b="1" i="1" smtClean="0">
                            <a:latin typeface="Cambria Math"/>
                          </a:rPr>
                          <m:t>𝟏</m:t>
                        </m:r>
                      </m:sup>
                    </m:sSup>
                  </m:oMath>
                </a14:m>
                <a:r>
                  <a:rPr lang="si-LK" sz="2400" b="1" dirty="0" smtClean="0"/>
                  <a:t>)</a:t>
                </a:r>
                <a:endParaRPr lang="en-US" sz="2400" b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" y="1905000"/>
                <a:ext cx="2438400" cy="470000"/>
              </a:xfrm>
              <a:prstGeom prst="rect">
                <a:avLst/>
              </a:prstGeom>
              <a:blipFill rotWithShape="1">
                <a:blip r:embed="rId2"/>
                <a:stretch>
                  <a:fillRect l="-3750" t="-10390" b="-285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5791200" y="5112327"/>
                <a:ext cx="24384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i-LK" sz="2400" b="1" dirty="0" smtClean="0"/>
                  <a:t>කාලය ( </a:t>
                </a:r>
                <a14:m>
                  <m:oMath xmlns:m="http://schemas.openxmlformats.org/officeDocument/2006/math">
                    <m:r>
                      <a:rPr lang="en-US" sz="2400" b="1" i="0" smtClean="0">
                        <a:latin typeface="Cambria Math"/>
                      </a:rPr>
                      <m:t>𝐬</m:t>
                    </m:r>
                    <m:r>
                      <a:rPr lang="en-US" sz="2400" b="1" i="0" smtClean="0">
                        <a:latin typeface="Cambria Math"/>
                      </a:rPr>
                      <m:t> </m:t>
                    </m:r>
                  </m:oMath>
                </a14:m>
                <a:r>
                  <a:rPr lang="si-LK" sz="2400" b="1" dirty="0" smtClean="0"/>
                  <a:t>)</a:t>
                </a:r>
                <a:endParaRPr lang="en-US" sz="2400" b="1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1200" y="5112327"/>
                <a:ext cx="2438400" cy="461665"/>
              </a:xfrm>
              <a:prstGeom prst="rect">
                <a:avLst/>
              </a:prstGeom>
              <a:blipFill rotWithShape="1">
                <a:blip r:embed="rId3"/>
                <a:stretch>
                  <a:fillRect l="-3750" t="-13333" b="-30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Arc 14"/>
          <p:cNvSpPr/>
          <p:nvPr/>
        </p:nvSpPr>
        <p:spPr>
          <a:xfrm>
            <a:off x="228600" y="0"/>
            <a:ext cx="4592782" cy="4457881"/>
          </a:xfrm>
          <a:prstGeom prst="arc">
            <a:avLst>
              <a:gd name="adj1" fmla="val 706048"/>
              <a:gd name="adj2" fmla="val 6063949"/>
            </a:avLst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4114800" y="3733800"/>
            <a:ext cx="76200" cy="152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Connector 18"/>
          <p:cNvCxnSpPr/>
          <p:nvPr/>
        </p:nvCxnSpPr>
        <p:spPr>
          <a:xfrm flipH="1">
            <a:off x="3048000" y="2438400"/>
            <a:ext cx="2286000" cy="2673927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3183082" y="4742995"/>
                <a:ext cx="381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0" smtClean="0">
                          <a:latin typeface="Cambria Math"/>
                          <a:ea typeface="Cambria Math"/>
                        </a:rPr>
                        <m:t>𝛉</m:t>
                      </m:r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83082" y="4742995"/>
                <a:ext cx="381000" cy="369332"/>
              </a:xfrm>
              <a:prstGeom prst="rect">
                <a:avLst/>
              </a:prstGeom>
              <a:blipFill rotWithShape="1">
                <a:blip r:embed="rId4"/>
                <a:stretch>
                  <a:fillRect t="-9836" r="-22222" b="-229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3806536" y="3516868"/>
                <a:ext cx="381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0" smtClean="0">
                          <a:latin typeface="Cambria Math"/>
                          <a:ea typeface="Cambria Math"/>
                        </a:rPr>
                        <m:t>𝐏</m:t>
                      </m:r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6536" y="3516868"/>
                <a:ext cx="381000" cy="369332"/>
              </a:xfrm>
              <a:prstGeom prst="rect">
                <a:avLst/>
              </a:prstGeom>
              <a:blipFill rotWithShape="1">
                <a:blip r:embed="rId5"/>
                <a:stretch>
                  <a:fillRect t="-9836" r="-22222" b="-229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1704109" y="4191000"/>
                <a:ext cx="381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0" smtClean="0">
                          <a:latin typeface="Cambria Math"/>
                          <a:ea typeface="Cambria Math"/>
                        </a:rPr>
                        <m:t>𝐮</m:t>
                      </m:r>
                    </m:oMath>
                  </m:oMathPara>
                </a14:m>
                <a:endParaRPr lang="en-US" sz="2400" b="1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4109" y="4191000"/>
                <a:ext cx="381000" cy="369332"/>
              </a:xfrm>
              <a:prstGeom prst="rect">
                <a:avLst/>
              </a:prstGeom>
              <a:blipFill rotWithShape="1">
                <a:blip r:embed="rId6"/>
                <a:stretch>
                  <a:fillRect t="-10000" r="-24194" b="-2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2" name="Straight Connector 21"/>
          <p:cNvCxnSpPr/>
          <p:nvPr/>
        </p:nvCxnSpPr>
        <p:spPr>
          <a:xfrm>
            <a:off x="3657600" y="4457881"/>
            <a:ext cx="1371600" cy="0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5029200" y="2819400"/>
            <a:ext cx="0" cy="1638481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3723409" y="4093289"/>
                <a:ext cx="381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0" smtClean="0">
                          <a:latin typeface="Cambria Math"/>
                          <a:ea typeface="Cambria Math"/>
                        </a:rPr>
                        <m:t>𝛉</m:t>
                      </m:r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3409" y="4093289"/>
                <a:ext cx="381000" cy="369332"/>
              </a:xfrm>
              <a:prstGeom prst="rect">
                <a:avLst/>
              </a:prstGeom>
              <a:blipFill rotWithShape="1">
                <a:blip r:embed="rId7"/>
                <a:stretch>
                  <a:fillRect t="-9836" r="-22581" b="-229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5327073" y="3453974"/>
                <a:ext cx="3810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∆</m:t>
                      </m:r>
                      <m:r>
                        <a:rPr lang="en-US" sz="2000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𝒚</m:t>
                      </m:r>
                    </m:oMath>
                  </m:oMathPara>
                </a14:m>
                <a:endParaRPr lang="en-US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27073" y="3453974"/>
                <a:ext cx="381000" cy="400110"/>
              </a:xfrm>
              <a:prstGeom prst="rect">
                <a:avLst/>
              </a:prstGeom>
              <a:blipFill rotWithShape="1">
                <a:blip r:embed="rId8"/>
                <a:stretch>
                  <a:fillRect t="-9231" r="-66129" b="-261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4180609" y="4565072"/>
                <a:ext cx="3810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dirty="0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∆</m:t>
                      </m:r>
                      <m:r>
                        <a:rPr lang="en-US" sz="2000" b="1" i="1" dirty="0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𝒙</m:t>
                      </m:r>
                    </m:oMath>
                  </m:oMathPara>
                </a14:m>
                <a:endParaRPr lang="en-US" sz="20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80609" y="4565072"/>
                <a:ext cx="381000" cy="400110"/>
              </a:xfrm>
              <a:prstGeom prst="rect">
                <a:avLst/>
              </a:prstGeom>
              <a:blipFill rotWithShape="1">
                <a:blip r:embed="rId9"/>
                <a:stretch>
                  <a:fillRect t="-9231" r="-64516" b="-261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48" name="Straight Arrow Connector 2047"/>
          <p:cNvCxnSpPr/>
          <p:nvPr/>
        </p:nvCxnSpPr>
        <p:spPr>
          <a:xfrm>
            <a:off x="3610841" y="4560332"/>
            <a:ext cx="1465118" cy="0"/>
          </a:xfrm>
          <a:prstGeom prst="straightConnector1">
            <a:avLst/>
          </a:prstGeom>
          <a:ln w="28575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5181600" y="2835441"/>
            <a:ext cx="0" cy="1622440"/>
          </a:xfrm>
          <a:prstGeom prst="straightConnector1">
            <a:avLst/>
          </a:prstGeom>
          <a:ln w="28575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3" name="Straight Arrow Connector 2052"/>
          <p:cNvCxnSpPr/>
          <p:nvPr/>
        </p:nvCxnSpPr>
        <p:spPr>
          <a:xfrm flipH="1" flipV="1">
            <a:off x="5219700" y="2604655"/>
            <a:ext cx="1143000" cy="214745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6102927" y="2760518"/>
            <a:ext cx="243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ස්පර්ශකය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200412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20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0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0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14" grpId="0"/>
      <p:bldP spid="17" grpId="0"/>
      <p:bldP spid="15" grpId="0" animBg="1"/>
      <p:bldP spid="16" grpId="0" animBg="1"/>
      <p:bldP spid="20" grpId="0"/>
      <p:bldP spid="23" grpId="0"/>
      <p:bldP spid="24" grpId="0"/>
      <p:bldP spid="33" grpId="0"/>
      <p:bldP spid="34" grpId="0"/>
      <p:bldP spid="35" grpId="0"/>
      <p:bldP spid="4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956" t="24603" r="26076" b="9109"/>
          <a:stretch/>
        </p:blipFill>
        <p:spPr bwMode="auto">
          <a:xfrm>
            <a:off x="2209800" y="103909"/>
            <a:ext cx="5548548" cy="36298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" name="TextBox 20"/>
          <p:cNvSpPr txBox="1"/>
          <p:nvPr/>
        </p:nvSpPr>
        <p:spPr>
          <a:xfrm>
            <a:off x="187036" y="5493603"/>
            <a:ext cx="8763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si-LK" sz="2400" b="1" dirty="0" smtClean="0"/>
              <a:t>ප්‍රවේග කාල ප්‍රස්ථාරයක අන්තඃ ඛණ්ඩය මගින් ආරම්භක ප්‍රවේගය නිරුපණය වේ.</a:t>
            </a:r>
            <a:endParaRPr lang="en-US" sz="2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187036" y="3733800"/>
                <a:ext cx="8763000" cy="155991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Wingdings" pitchFamily="2" charset="2"/>
                  <a:buChar char="v"/>
                </a:pPr>
                <a:r>
                  <a:rPr lang="si-LK" sz="2400" b="1" dirty="0" smtClean="0"/>
                  <a:t>ප්‍රවේග කාල ප්‍රස්ථාරයක අනුක්‍රමණය මගින්,</a:t>
                </a:r>
              </a:p>
              <a:p>
                <a:r>
                  <a:rPr lang="si-LK" sz="2400" b="1" dirty="0"/>
                  <a:t> </a:t>
                </a:r>
                <a:endParaRPr lang="si-LK" sz="2400" b="1" dirty="0" smtClean="0"/>
              </a:p>
              <a:p>
                <a:r>
                  <a:rPr lang="si-LK" sz="2400" b="1" dirty="0"/>
                  <a:t>	</a:t>
                </a:r>
                <a:r>
                  <a:rPr lang="si-LK" sz="2400" b="1" dirty="0" smtClean="0"/>
                  <a:t>අනුක්‍රමණය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i-LK" sz="32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i-LK" sz="3200" b="1" i="1" smtClean="0">
                            <a:latin typeface="Cambria Math"/>
                            <a:ea typeface="Cambria Math"/>
                          </a:rPr>
                          <m:t>∆</m:t>
                        </m:r>
                        <m:r>
                          <a:rPr lang="si-LK" sz="3200" b="1" i="1" smtClean="0">
                            <a:latin typeface="Cambria Math"/>
                            <a:ea typeface="Cambria Math"/>
                          </a:rPr>
                          <m:t>𝒚</m:t>
                        </m:r>
                      </m:num>
                      <m:den>
                        <m:r>
                          <a:rPr lang="si-LK" sz="3200" b="1" i="1" smtClean="0">
                            <a:latin typeface="Cambria Math"/>
                            <a:ea typeface="Cambria Math"/>
                          </a:rPr>
                          <m:t>∆</m:t>
                        </m:r>
                        <m:r>
                          <a:rPr lang="si-LK" sz="3200" b="1" i="1" smtClean="0">
                            <a:latin typeface="Cambria Math"/>
                            <a:ea typeface="Cambria Math"/>
                          </a:rPr>
                          <m:t>𝒙</m:t>
                        </m:r>
                      </m:den>
                    </m:f>
                  </m:oMath>
                </a14:m>
                <a:r>
                  <a:rPr lang="si-LK" sz="3200" b="1" dirty="0" smtClean="0"/>
                  <a:t>  </a:t>
                </a:r>
                <a:r>
                  <a:rPr lang="si-LK" sz="2400" b="1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i-LK" sz="24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i-LK" sz="2400" b="1" i="0">
                            <a:latin typeface="Cambria Math"/>
                          </a:rPr>
                          <m:t>ප්‍රවේග</m:t>
                        </m:r>
                        <m:r>
                          <a:rPr lang="si-LK" sz="2400" b="1" i="0" smtClean="0">
                            <a:latin typeface="Cambria Math"/>
                          </a:rPr>
                          <m:t> </m:t>
                        </m:r>
                        <m:r>
                          <a:rPr lang="si-LK" sz="2400" b="1" i="0">
                            <a:latin typeface="Cambria Math"/>
                          </a:rPr>
                          <m:t>වෙනස</m:t>
                        </m:r>
                      </m:num>
                      <m:den>
                        <m:r>
                          <a:rPr lang="si-LK" sz="2400" b="1" i="0">
                            <a:latin typeface="Cambria Math"/>
                          </a:rPr>
                          <m:t>කාල</m:t>
                        </m:r>
                        <m:r>
                          <a:rPr lang="si-LK" sz="2400" b="1" i="0" smtClean="0">
                            <a:latin typeface="Cambria Math"/>
                          </a:rPr>
                          <m:t> </m:t>
                        </m:r>
                        <m:r>
                          <a:rPr lang="si-LK" sz="2400" b="1" i="0">
                            <a:latin typeface="Cambria Math"/>
                          </a:rPr>
                          <m:t>වෙනස</m:t>
                        </m:r>
                      </m:den>
                    </m:f>
                  </m:oMath>
                </a14:m>
                <a:r>
                  <a:rPr lang="si-LK" b="1" dirty="0" smtClean="0"/>
                  <a:t>  </a:t>
                </a:r>
                <a:r>
                  <a:rPr lang="si-LK" sz="2400" b="1" dirty="0" smtClean="0"/>
                  <a:t>= ත්වරණය</a:t>
                </a:r>
                <a:endParaRPr lang="en-US" b="1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7036" y="3733800"/>
                <a:ext cx="8763000" cy="1559914"/>
              </a:xfrm>
              <a:prstGeom prst="rect">
                <a:avLst/>
              </a:prstGeom>
              <a:blipFill rotWithShape="1">
                <a:blip r:embed="rId3"/>
                <a:stretch>
                  <a:fillRect l="-1113" t="-3137" b="-43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75190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Arrow Connector 2"/>
          <p:cNvCxnSpPr/>
          <p:nvPr/>
        </p:nvCxnSpPr>
        <p:spPr>
          <a:xfrm flipV="1">
            <a:off x="2362200" y="2247900"/>
            <a:ext cx="4724400" cy="381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" name="Straight Arrow Connector 3"/>
          <p:cNvCxnSpPr/>
          <p:nvPr/>
        </p:nvCxnSpPr>
        <p:spPr>
          <a:xfrm flipV="1">
            <a:off x="2362200" y="228600"/>
            <a:ext cx="0" cy="28194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52400" y="228600"/>
                <a:ext cx="2438400" cy="4700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i-LK" sz="2400" b="1" dirty="0" smtClean="0"/>
                  <a:t>ප්‍රවේගය ( </a:t>
                </a:r>
                <a:r>
                  <a:rPr lang="en-US" sz="2400" b="1" dirty="0" smtClean="0"/>
                  <a:t>m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i-LK" sz="2400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1" i="1" smtClean="0">
                            <a:latin typeface="Cambria Math"/>
                          </a:rPr>
                          <m:t>𝒔</m:t>
                        </m:r>
                      </m:e>
                      <m:sup>
                        <m:r>
                          <a:rPr lang="en-US" sz="2400" b="1" i="1" smtClean="0">
                            <a:latin typeface="Cambria Math"/>
                          </a:rPr>
                          <m:t>−</m:t>
                        </m:r>
                        <m:r>
                          <a:rPr lang="en-US" sz="2400" b="1" i="1" smtClean="0">
                            <a:latin typeface="Cambria Math"/>
                          </a:rPr>
                          <m:t>𝟏</m:t>
                        </m:r>
                      </m:sup>
                    </m:sSup>
                  </m:oMath>
                </a14:m>
                <a:r>
                  <a:rPr lang="si-LK" sz="2400" b="1" dirty="0" smtClean="0"/>
                  <a:t>)</a:t>
                </a:r>
                <a:endParaRPr lang="en-US" sz="2400" b="1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228600"/>
                <a:ext cx="2438400" cy="470000"/>
              </a:xfrm>
              <a:prstGeom prst="rect">
                <a:avLst/>
              </a:prstGeom>
              <a:blipFill rotWithShape="1">
                <a:blip r:embed="rId2"/>
                <a:stretch>
                  <a:fillRect l="-3750" t="-10390" b="-285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6324600" y="2299854"/>
                <a:ext cx="24384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i-LK" sz="2400" b="1" dirty="0" smtClean="0"/>
                  <a:t>කාලය ( </a:t>
                </a:r>
                <a14:m>
                  <m:oMath xmlns:m="http://schemas.openxmlformats.org/officeDocument/2006/math">
                    <m:r>
                      <a:rPr lang="en-US" sz="2400" b="1" i="0" smtClean="0">
                        <a:latin typeface="Cambria Math"/>
                      </a:rPr>
                      <m:t>𝐬</m:t>
                    </m:r>
                    <m:r>
                      <a:rPr lang="en-US" sz="2400" b="1" i="0" smtClean="0">
                        <a:latin typeface="Cambria Math"/>
                      </a:rPr>
                      <m:t> </m:t>
                    </m:r>
                  </m:oMath>
                </a14:m>
                <a:r>
                  <a:rPr lang="si-LK" sz="2400" b="1" dirty="0" smtClean="0"/>
                  <a:t>)</a:t>
                </a:r>
                <a:endParaRPr lang="en-US" sz="2400" b="1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4600" y="2299854"/>
                <a:ext cx="2438400" cy="461665"/>
              </a:xfrm>
              <a:prstGeom prst="rect">
                <a:avLst/>
              </a:prstGeom>
              <a:blipFill rotWithShape="1">
                <a:blip r:embed="rId3"/>
                <a:stretch>
                  <a:fillRect l="-4000" t="-13158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Straight Connector 10"/>
          <p:cNvCxnSpPr/>
          <p:nvPr/>
        </p:nvCxnSpPr>
        <p:spPr>
          <a:xfrm flipV="1">
            <a:off x="2362200" y="698600"/>
            <a:ext cx="2362200" cy="156835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8200" y="736700"/>
            <a:ext cx="0" cy="1549300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2819400" y="1943100"/>
            <a:ext cx="0" cy="35675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3124200" y="1738746"/>
            <a:ext cx="0" cy="54725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3429000" y="1574223"/>
            <a:ext cx="0" cy="692727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3733800" y="1361210"/>
            <a:ext cx="0" cy="90574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038600" y="1160320"/>
            <a:ext cx="0" cy="110663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343400" y="929460"/>
            <a:ext cx="0" cy="133749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381000" y="3085099"/>
                <a:ext cx="8382000" cy="26414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i-LK" sz="2400" b="1" dirty="0" smtClean="0"/>
                  <a:t>අදුරු කල කොටසේ වර්ගපලය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i-LK" sz="24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1" i="1" smtClean="0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en-US" sz="2400" b="1" i="1" smtClean="0"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en-US" sz="2400" b="1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en-US" sz="2400" b="1" dirty="0" smtClean="0"/>
                  <a:t> x </a:t>
                </a:r>
                <a:r>
                  <a:rPr lang="si-LK" sz="2400" b="1" dirty="0" smtClean="0"/>
                  <a:t>ආධාරක පාදය x ලම්භක උස </a:t>
                </a:r>
              </a:p>
              <a:p>
                <a:endParaRPr lang="si-LK" sz="2400" b="1" dirty="0"/>
              </a:p>
              <a:p>
                <a:r>
                  <a:rPr lang="si-LK" sz="2400" b="1" dirty="0" smtClean="0"/>
                  <a:t>				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i-LK" sz="24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1" i="1" smtClean="0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en-US" sz="2400" b="1" i="1" smtClean="0"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en-US" sz="2400" b="1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en-US" sz="2400" b="1" dirty="0" smtClean="0"/>
                  <a:t> x OB x AB</a:t>
                </a:r>
              </a:p>
              <a:p>
                <a:endParaRPr lang="en-US" sz="2400" b="1" dirty="0"/>
              </a:p>
              <a:p>
                <a:r>
                  <a:rPr lang="en-US" sz="2400" b="1" dirty="0" smtClean="0"/>
                  <a:t>				= ( s ) x (m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i-LK" sz="2400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1" i="1" smtClean="0">
                            <a:latin typeface="Cambria Math"/>
                          </a:rPr>
                          <m:t>𝒔</m:t>
                        </m:r>
                      </m:e>
                      <m:sup>
                        <m:r>
                          <a:rPr lang="en-US" sz="2400" b="1" i="1" smtClean="0">
                            <a:latin typeface="Cambria Math"/>
                          </a:rPr>
                          <m:t>−</m:t>
                        </m:r>
                        <m:r>
                          <a:rPr lang="en-US" sz="2400" b="1" i="1" smtClean="0">
                            <a:latin typeface="Cambria Math"/>
                          </a:rPr>
                          <m:t>𝟏</m:t>
                        </m:r>
                      </m:sup>
                    </m:sSup>
                  </m:oMath>
                </a14:m>
                <a:r>
                  <a:rPr lang="en-US" sz="2400" b="1" dirty="0" smtClean="0"/>
                  <a:t>) = m</a:t>
                </a:r>
                <a:endParaRPr lang="en-US" sz="2400" b="1" dirty="0"/>
              </a:p>
              <a:p>
                <a:r>
                  <a:rPr lang="en-US" sz="2400" b="1" dirty="0" smtClean="0"/>
                  <a:t>				</a:t>
                </a:r>
                <a:endParaRPr lang="en-US" sz="2400" b="1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" y="3085099"/>
                <a:ext cx="8382000" cy="2641492"/>
              </a:xfrm>
              <a:prstGeom prst="rect">
                <a:avLst/>
              </a:prstGeom>
              <a:blipFill rotWithShape="1">
                <a:blip r:embed="rId4"/>
                <a:stretch>
                  <a:fillRect l="-1164" b="-43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TextBox 30"/>
          <p:cNvSpPr txBox="1"/>
          <p:nvPr/>
        </p:nvSpPr>
        <p:spPr>
          <a:xfrm>
            <a:off x="1905000" y="206323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O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4419600" y="2307875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4191000" y="328175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/>
              <a:t>A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09416" y="5726591"/>
            <a:ext cx="87583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ප්‍රවේග කාල ප්‍රස්ථාරයක x අක්ෂය සමග යටත් වර්ගපලය මගින් චලිත වන වස්තුවේ විස්ථාපනය නිරුපණය වේ. 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75475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31" grpId="0"/>
      <p:bldP spid="32" grpId="0"/>
      <p:bldP spid="33" grpId="0"/>
      <p:bldP spid="3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IdeaPad\Documents\Bluetooth Exchange Folder\run-icon-running-man-on-white-background-vector-23040964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387"/>
          <a:stretch/>
        </p:blipFill>
        <p:spPr bwMode="auto">
          <a:xfrm>
            <a:off x="3910445" y="1024041"/>
            <a:ext cx="1143000" cy="1069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Straight Connector 2"/>
          <p:cNvCxnSpPr/>
          <p:nvPr/>
        </p:nvCxnSpPr>
        <p:spPr>
          <a:xfrm>
            <a:off x="1143000" y="2057400"/>
            <a:ext cx="7010400" cy="0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4114800" y="2057400"/>
            <a:ext cx="0" cy="34516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910445" y="2402569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dirty="0" smtClean="0"/>
              <a:t>O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337463" y="2310236"/>
            <a:ext cx="27951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ධන (+)</a:t>
            </a:r>
            <a:endParaRPr lang="en-US" sz="2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914400" y="2343631"/>
            <a:ext cx="27951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ඍන (-)</a:t>
            </a:r>
            <a:endParaRPr lang="en-US" sz="2400" b="1" dirty="0"/>
          </a:p>
        </p:txBody>
      </p:sp>
      <p:cxnSp>
        <p:nvCxnSpPr>
          <p:cNvPr id="10" name="Straight Arrow Connector 9"/>
          <p:cNvCxnSpPr>
            <a:stCxn id="6" idx="3"/>
          </p:cNvCxnSpPr>
          <p:nvPr/>
        </p:nvCxnSpPr>
        <p:spPr>
          <a:xfrm>
            <a:off x="4367645" y="2587235"/>
            <a:ext cx="969818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>
            <a:off x="2847111" y="2587235"/>
            <a:ext cx="962889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V="1">
            <a:off x="2362200" y="4744181"/>
            <a:ext cx="4724400" cy="381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V="1">
            <a:off x="2362200" y="2971800"/>
            <a:ext cx="0" cy="36576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30" name="TextBox 29"/>
              <p:cNvSpPr txBox="1"/>
              <p:nvPr/>
            </p:nvSpPr>
            <p:spPr>
              <a:xfrm>
                <a:off x="152400" y="2971800"/>
                <a:ext cx="2438400" cy="4700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i-LK" sz="2400" b="1" dirty="0" smtClean="0"/>
                  <a:t>ප්‍රවේගය ( </a:t>
                </a:r>
                <a:r>
                  <a:rPr lang="en-US" sz="2400" b="1" dirty="0" smtClean="0"/>
                  <a:t>m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i-LK" sz="2400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1" i="1" smtClean="0">
                            <a:latin typeface="Cambria Math"/>
                          </a:rPr>
                          <m:t>𝒔</m:t>
                        </m:r>
                      </m:e>
                      <m:sup>
                        <m:r>
                          <a:rPr lang="en-US" sz="2400" b="1" i="1" smtClean="0">
                            <a:latin typeface="Cambria Math"/>
                          </a:rPr>
                          <m:t>−</m:t>
                        </m:r>
                        <m:r>
                          <a:rPr lang="en-US" sz="2400" b="1" i="1" smtClean="0">
                            <a:latin typeface="Cambria Math"/>
                          </a:rPr>
                          <m:t>𝟏</m:t>
                        </m:r>
                      </m:sup>
                    </m:sSup>
                  </m:oMath>
                </a14:m>
                <a:r>
                  <a:rPr lang="si-LK" sz="2400" b="1" dirty="0" smtClean="0"/>
                  <a:t>)</a:t>
                </a:r>
                <a:endParaRPr lang="en-US" sz="2400" b="1" dirty="0"/>
              </a:p>
            </p:txBody>
          </p:sp>
        </mc:Choice>
        <mc:Fallback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2971800"/>
                <a:ext cx="2438400" cy="470000"/>
              </a:xfrm>
              <a:prstGeom prst="rect">
                <a:avLst/>
              </a:prstGeom>
              <a:blipFill rotWithShape="1">
                <a:blip r:embed="rId3"/>
                <a:stretch>
                  <a:fillRect l="-3750" t="-10390" b="-285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2" name="TextBox 31"/>
              <p:cNvSpPr txBox="1"/>
              <p:nvPr/>
            </p:nvSpPr>
            <p:spPr>
              <a:xfrm>
                <a:off x="6324600" y="4796135"/>
                <a:ext cx="24384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i-LK" sz="2400" b="1" dirty="0" smtClean="0"/>
                  <a:t>කාලය ( </a:t>
                </a:r>
                <a14:m>
                  <m:oMath xmlns:m="http://schemas.openxmlformats.org/officeDocument/2006/math">
                    <m:r>
                      <a:rPr lang="en-US" sz="2400" b="1" i="0" smtClean="0">
                        <a:latin typeface="Cambria Math"/>
                      </a:rPr>
                      <m:t>𝐬</m:t>
                    </m:r>
                    <m:r>
                      <a:rPr lang="en-US" sz="2400" b="1" i="0" smtClean="0">
                        <a:latin typeface="Cambria Math"/>
                      </a:rPr>
                      <m:t> </m:t>
                    </m:r>
                  </m:oMath>
                </a14:m>
                <a:r>
                  <a:rPr lang="si-LK" sz="2400" b="1" dirty="0" smtClean="0"/>
                  <a:t>)</a:t>
                </a:r>
                <a:endParaRPr lang="en-US" sz="2400" b="1" dirty="0"/>
              </a:p>
            </p:txBody>
          </p:sp>
        </mc:Choice>
        <mc:Fallback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4600" y="4796135"/>
                <a:ext cx="2438400" cy="461665"/>
              </a:xfrm>
              <a:prstGeom prst="rect">
                <a:avLst/>
              </a:prstGeom>
              <a:blipFill rotWithShape="1">
                <a:blip r:embed="rId4"/>
                <a:stretch>
                  <a:fillRect l="-4000" t="-13158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TextBox 32"/>
          <p:cNvSpPr txBox="1"/>
          <p:nvPr/>
        </p:nvSpPr>
        <p:spPr>
          <a:xfrm>
            <a:off x="3084367" y="3810000"/>
            <a:ext cx="27951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ධන (+)</a:t>
            </a:r>
            <a:endParaRPr lang="en-US" sz="2400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2970067" y="5495557"/>
            <a:ext cx="27951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ඍන (-)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491426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30" grpId="0"/>
      <p:bldP spid="32" grpId="0"/>
      <p:bldP spid="33" grpId="0"/>
      <p:bldP spid="3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IdeaPad\Documents\Bluetooth Exchange Folder\run-icon-running-man-on-white-background-vector-23040964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387"/>
          <a:stretch/>
        </p:blipFill>
        <p:spPr bwMode="auto">
          <a:xfrm>
            <a:off x="5825836" y="2514600"/>
            <a:ext cx="1143000" cy="1069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Straight Connector 2"/>
          <p:cNvCxnSpPr/>
          <p:nvPr/>
        </p:nvCxnSpPr>
        <p:spPr>
          <a:xfrm>
            <a:off x="1101436" y="3547959"/>
            <a:ext cx="7010400" cy="0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" name="Straight Connector 3"/>
          <p:cNvCxnSpPr/>
          <p:nvPr/>
        </p:nvCxnSpPr>
        <p:spPr>
          <a:xfrm>
            <a:off x="4073236" y="3547959"/>
            <a:ext cx="0" cy="34516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3868881" y="389312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dirty="0" smtClean="0"/>
              <a:t>O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6030191" y="3547959"/>
            <a:ext cx="0" cy="34516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5825836" y="389312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dirty="0" smtClean="0"/>
              <a:t>A</a:t>
            </a:r>
            <a:endParaRPr lang="en-US" dirty="0"/>
          </a:p>
        </p:txBody>
      </p:sp>
      <p:pic>
        <p:nvPicPr>
          <p:cNvPr id="8" name="Picture 2" descr="C:\Users\IdeaPad\Documents\Bluetooth Exchange Folder\run-icon-running-man-on-white-background-vector-23040964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387"/>
          <a:stretch/>
        </p:blipFill>
        <p:spPr bwMode="auto">
          <a:xfrm flipH="1">
            <a:off x="5150426" y="4223864"/>
            <a:ext cx="980210" cy="1069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1066800" y="5257223"/>
            <a:ext cx="7010400" cy="0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4038600" y="5257223"/>
            <a:ext cx="0" cy="34516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834245" y="5602392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dirty="0" smtClean="0"/>
              <a:t>O</a:t>
            </a:r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5995555" y="5257223"/>
            <a:ext cx="0" cy="34516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791200" y="5602392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dirty="0" smtClean="0"/>
              <a:t>A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968836" y="2514600"/>
            <a:ext cx="190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>
                <a:solidFill>
                  <a:srgbClr val="FF0000"/>
                </a:solidFill>
              </a:rPr>
              <a:t>+ ප්‍රවේගයකි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968836" y="4426528"/>
            <a:ext cx="190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>
                <a:solidFill>
                  <a:srgbClr val="FF0000"/>
                </a:solidFill>
              </a:rPr>
              <a:t>- ප්‍රවේගයකි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126181" y="639152"/>
            <a:ext cx="27951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ධන (+)</a:t>
            </a:r>
            <a:endParaRPr lang="en-US" sz="24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703118" y="672547"/>
            <a:ext cx="27951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ඍන (-)</a:t>
            </a:r>
            <a:endParaRPr lang="en-US" sz="2400" b="1" dirty="0"/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4156363" y="916151"/>
            <a:ext cx="969818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H="1">
            <a:off x="2635829" y="916151"/>
            <a:ext cx="962889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8736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11" grpId="0"/>
      <p:bldP spid="13" grpId="0"/>
      <p:bldP spid="14" grpId="0"/>
      <p:bldP spid="15" grpId="0"/>
      <p:bldP spid="20" grpId="0"/>
      <p:bldP spid="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IdeaPad\Documents\Bluetooth Exchange Folder\run-icon-running-man-on-white-background-vector-23040964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387"/>
          <a:stretch/>
        </p:blipFill>
        <p:spPr bwMode="auto">
          <a:xfrm flipH="1">
            <a:off x="1148194" y="1320126"/>
            <a:ext cx="980210" cy="1069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Straight Connector 2"/>
          <p:cNvCxnSpPr/>
          <p:nvPr/>
        </p:nvCxnSpPr>
        <p:spPr>
          <a:xfrm>
            <a:off x="910936" y="2389316"/>
            <a:ext cx="7010400" cy="0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" name="Straight Connector 3"/>
          <p:cNvCxnSpPr/>
          <p:nvPr/>
        </p:nvCxnSpPr>
        <p:spPr>
          <a:xfrm>
            <a:off x="3882736" y="2389316"/>
            <a:ext cx="0" cy="34516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5839691" y="2389316"/>
            <a:ext cx="0" cy="34516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812972" y="1558621"/>
            <a:ext cx="190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>
                <a:solidFill>
                  <a:srgbClr val="FF0000"/>
                </a:solidFill>
              </a:rPr>
              <a:t>- ප්‍රවේගයකි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733800" y="2734485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dirty="0" smtClean="0"/>
              <a:t>O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611091" y="2734485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dirty="0" smtClean="0"/>
              <a:t>A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126181" y="639152"/>
            <a:ext cx="27951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ධන (+)</a:t>
            </a:r>
            <a:endParaRPr lang="en-US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703118" y="672547"/>
            <a:ext cx="27951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ඍන (-)</a:t>
            </a:r>
            <a:endParaRPr lang="en-US" sz="2400" b="1" dirty="0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4156363" y="916151"/>
            <a:ext cx="969818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>
            <a:off x="2635829" y="916151"/>
            <a:ext cx="962889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3" name="Picture 2" descr="C:\Users\IdeaPad\Documents\Bluetooth Exchange Folder\run-icon-running-man-on-white-background-vector-23040964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387"/>
          <a:stretch/>
        </p:blipFill>
        <p:spPr bwMode="auto">
          <a:xfrm>
            <a:off x="1555172" y="3485041"/>
            <a:ext cx="997527" cy="1069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4" name="Straight Connector 13"/>
          <p:cNvCxnSpPr/>
          <p:nvPr/>
        </p:nvCxnSpPr>
        <p:spPr>
          <a:xfrm>
            <a:off x="924789" y="4619499"/>
            <a:ext cx="7010400" cy="0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3896589" y="4619499"/>
            <a:ext cx="0" cy="34516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5853544" y="4619499"/>
            <a:ext cx="0" cy="34516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6826825" y="3788804"/>
            <a:ext cx="190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>
                <a:solidFill>
                  <a:srgbClr val="FF0000"/>
                </a:solidFill>
              </a:rPr>
              <a:t>+ ප්‍රවේගයකි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667989" y="49646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dirty="0" smtClean="0"/>
              <a:t>O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5624944" y="49646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dirty="0" smtClean="0"/>
              <a:t>A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1858241" y="2734485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2053936" y="2389316"/>
            <a:ext cx="0" cy="34516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1553441" y="49646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cxnSp>
        <p:nvCxnSpPr>
          <p:cNvPr id="23" name="Straight Connector 22"/>
          <p:cNvCxnSpPr/>
          <p:nvPr/>
        </p:nvCxnSpPr>
        <p:spPr>
          <a:xfrm>
            <a:off x="1749136" y="4619499"/>
            <a:ext cx="0" cy="34516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1978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7" grpId="0"/>
      <p:bldP spid="18" grpId="0"/>
      <p:bldP spid="19" grpId="0"/>
      <p:bldP spid="20" grpId="0"/>
      <p:bldP spid="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>
            <a:off x="990600" y="3171699"/>
            <a:ext cx="7010400" cy="0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" name="Straight Connector 3"/>
          <p:cNvCxnSpPr/>
          <p:nvPr/>
        </p:nvCxnSpPr>
        <p:spPr>
          <a:xfrm>
            <a:off x="3962400" y="3171699"/>
            <a:ext cx="0" cy="34516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5919355" y="3171699"/>
            <a:ext cx="0" cy="34516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733800" y="35168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dirty="0" smtClean="0"/>
              <a:t>O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690755" y="35168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dirty="0" smtClean="0"/>
              <a:t>A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619252" y="35168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814947" y="3171699"/>
            <a:ext cx="0" cy="34516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126181" y="639152"/>
            <a:ext cx="27951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ධන (+)</a:t>
            </a:r>
            <a:endParaRPr lang="en-US" sz="24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703118" y="672547"/>
            <a:ext cx="27951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ඍන (-)</a:t>
            </a:r>
            <a:endParaRPr lang="en-US" sz="2400" b="1" dirty="0"/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4156363" y="916151"/>
            <a:ext cx="969818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>
            <a:off x="2635829" y="916151"/>
            <a:ext cx="962889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026" name="Picture 2" descr="C:\Users\IdeaPad\Documents\Bluetooth Exchange Folder\il_570xN.1682258621_a9lv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972" r="25520" b="8081"/>
          <a:stretch/>
        </p:blipFill>
        <p:spPr bwMode="auto">
          <a:xfrm>
            <a:off x="3453643" y="2111882"/>
            <a:ext cx="945177" cy="962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703118" y="1371600"/>
            <a:ext cx="20400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1. </a:t>
            </a:r>
            <a:r>
              <a:rPr lang="si-LK" sz="2400" b="1" dirty="0" smtClean="0"/>
              <a:t>නිශ්චලතාව</a:t>
            </a:r>
            <a:endParaRPr lang="en-US" sz="2400" b="1" dirty="0"/>
          </a:p>
        </p:txBody>
      </p:sp>
      <p:cxnSp>
        <p:nvCxnSpPr>
          <p:cNvPr id="17" name="Straight Arrow Connector 16"/>
          <p:cNvCxnSpPr/>
          <p:nvPr/>
        </p:nvCxnSpPr>
        <p:spPr>
          <a:xfrm flipV="1">
            <a:off x="3733800" y="4191000"/>
            <a:ext cx="0" cy="24384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3733800" y="5867400"/>
            <a:ext cx="3352800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1723159" y="3900054"/>
                <a:ext cx="1948295" cy="3755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i-LK" b="1" dirty="0" smtClean="0"/>
                  <a:t>ප්‍රවේගය ( </a:t>
                </a:r>
                <a:r>
                  <a:rPr lang="en-US" b="1" dirty="0" smtClean="0"/>
                  <a:t>m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i-LK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𝒔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</a:rPr>
                          <m:t>−</m:t>
                        </m:r>
                        <m:r>
                          <a:rPr lang="en-US" b="1" i="1" smtClean="0">
                            <a:latin typeface="Cambria Math"/>
                          </a:rPr>
                          <m:t>𝟏</m:t>
                        </m:r>
                      </m:sup>
                    </m:sSup>
                  </m:oMath>
                </a14:m>
                <a:r>
                  <a:rPr lang="si-LK" b="1" dirty="0" smtClean="0"/>
                  <a:t>)</a:t>
                </a:r>
                <a:endParaRPr lang="en-US" b="1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3159" y="3900054"/>
                <a:ext cx="1948295" cy="375552"/>
              </a:xfrm>
              <a:prstGeom prst="rect">
                <a:avLst/>
              </a:prstGeom>
              <a:blipFill rotWithShape="1">
                <a:blip r:embed="rId4"/>
                <a:stretch>
                  <a:fillRect l="-2821" t="-8197" b="-278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6781800" y="5915890"/>
                <a:ext cx="1676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i-LK" b="1" dirty="0" smtClean="0"/>
                  <a:t>කාලය ( </a:t>
                </a:r>
                <a14:m>
                  <m:oMath xmlns:m="http://schemas.openxmlformats.org/officeDocument/2006/math">
                    <m:r>
                      <a:rPr lang="en-US" b="1" i="0" smtClean="0">
                        <a:latin typeface="Cambria Math"/>
                      </a:rPr>
                      <m:t>𝐬</m:t>
                    </m:r>
                    <m:r>
                      <a:rPr lang="en-US" b="1" i="0" smtClean="0">
                        <a:latin typeface="Cambria Math"/>
                      </a:rPr>
                      <m:t> </m:t>
                    </m:r>
                  </m:oMath>
                </a14:m>
                <a:r>
                  <a:rPr lang="si-LK" b="1" dirty="0" smtClean="0"/>
                  <a:t>)</a:t>
                </a:r>
                <a:endParaRPr lang="en-US" b="1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81800" y="5915890"/>
                <a:ext cx="1676400" cy="369332"/>
              </a:xfrm>
              <a:prstGeom prst="rect">
                <a:avLst/>
              </a:prstGeom>
              <a:blipFill rotWithShape="1">
                <a:blip r:embed="rId5"/>
                <a:stretch>
                  <a:fillRect l="-3273" t="-9836" b="-262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4" name="Straight Connector 23"/>
          <p:cNvCxnSpPr/>
          <p:nvPr/>
        </p:nvCxnSpPr>
        <p:spPr>
          <a:xfrm>
            <a:off x="3733800" y="5867400"/>
            <a:ext cx="1956955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3010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1" grpId="0"/>
      <p:bldP spid="12" grpId="0"/>
      <p:bldP spid="15" grpId="0"/>
      <p:bldP spid="22" grpId="0"/>
      <p:bldP spid="2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>
          <a:xfrm>
            <a:off x="990600" y="3171699"/>
            <a:ext cx="7010400" cy="0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" name="Straight Connector 2"/>
          <p:cNvCxnSpPr/>
          <p:nvPr/>
        </p:nvCxnSpPr>
        <p:spPr>
          <a:xfrm>
            <a:off x="3962400" y="3171699"/>
            <a:ext cx="0" cy="34516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" name="Straight Connector 3"/>
          <p:cNvCxnSpPr/>
          <p:nvPr/>
        </p:nvCxnSpPr>
        <p:spPr>
          <a:xfrm>
            <a:off x="5919355" y="3171699"/>
            <a:ext cx="0" cy="34516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3733800" y="35168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dirty="0" smtClean="0"/>
              <a:t>O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690755" y="35168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dirty="0" smtClean="0"/>
              <a:t>A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619252" y="35168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814947" y="3171699"/>
            <a:ext cx="0" cy="34516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126181" y="639152"/>
            <a:ext cx="27951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ධන (+)</a:t>
            </a:r>
            <a:endParaRPr lang="en-US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703118" y="672547"/>
            <a:ext cx="27951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ඍන (-)</a:t>
            </a:r>
            <a:endParaRPr lang="en-US" sz="2400" b="1" dirty="0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4156363" y="916151"/>
            <a:ext cx="969818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>
            <a:off x="2635829" y="916151"/>
            <a:ext cx="962889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703118" y="1371600"/>
            <a:ext cx="26496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2</a:t>
            </a:r>
            <a:r>
              <a:rPr lang="en-US" sz="2400" b="1" dirty="0" smtClean="0"/>
              <a:t>. </a:t>
            </a:r>
            <a:r>
              <a:rPr lang="si-LK" sz="2400" b="1" dirty="0" smtClean="0"/>
              <a:t>ඒකාකාර ප්‍රවේගය</a:t>
            </a:r>
            <a:endParaRPr lang="en-US" sz="2400" b="1" dirty="0"/>
          </a:p>
        </p:txBody>
      </p:sp>
      <p:cxnSp>
        <p:nvCxnSpPr>
          <p:cNvPr id="15" name="Straight Arrow Connector 14"/>
          <p:cNvCxnSpPr/>
          <p:nvPr/>
        </p:nvCxnSpPr>
        <p:spPr>
          <a:xfrm flipV="1">
            <a:off x="3962400" y="4191000"/>
            <a:ext cx="0" cy="24384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3991841" y="5867400"/>
            <a:ext cx="3352800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1981200" y="3900054"/>
                <a:ext cx="1948295" cy="3755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i-LK" b="1" dirty="0" smtClean="0"/>
                  <a:t>ප්‍රවේගය ( </a:t>
                </a:r>
                <a:r>
                  <a:rPr lang="en-US" b="1" dirty="0" smtClean="0"/>
                  <a:t>m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i-LK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𝒔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</a:rPr>
                          <m:t>−</m:t>
                        </m:r>
                        <m:r>
                          <a:rPr lang="en-US" b="1" i="1" smtClean="0">
                            <a:latin typeface="Cambria Math"/>
                          </a:rPr>
                          <m:t>𝟏</m:t>
                        </m:r>
                      </m:sup>
                    </m:sSup>
                  </m:oMath>
                </a14:m>
                <a:r>
                  <a:rPr lang="si-LK" b="1" dirty="0" smtClean="0"/>
                  <a:t>)</a:t>
                </a:r>
                <a:endParaRPr lang="en-US" b="1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81200" y="3900054"/>
                <a:ext cx="1948295" cy="375552"/>
              </a:xfrm>
              <a:prstGeom prst="rect">
                <a:avLst/>
              </a:prstGeom>
              <a:blipFill rotWithShape="1">
                <a:blip r:embed="rId2"/>
                <a:stretch>
                  <a:fillRect l="-2500" t="-8197" b="-278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7039841" y="5915890"/>
                <a:ext cx="1676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i-LK" b="1" dirty="0" smtClean="0"/>
                  <a:t>කාලය ( </a:t>
                </a:r>
                <a14:m>
                  <m:oMath xmlns:m="http://schemas.openxmlformats.org/officeDocument/2006/math">
                    <m:r>
                      <a:rPr lang="en-US" b="1" i="0" smtClean="0">
                        <a:latin typeface="Cambria Math"/>
                      </a:rPr>
                      <m:t>𝐬</m:t>
                    </m:r>
                    <m:r>
                      <a:rPr lang="en-US" b="1" i="0" smtClean="0">
                        <a:latin typeface="Cambria Math"/>
                      </a:rPr>
                      <m:t> </m:t>
                    </m:r>
                  </m:oMath>
                </a14:m>
                <a:r>
                  <a:rPr lang="si-LK" b="1" dirty="0" smtClean="0"/>
                  <a:t>)</a:t>
                </a:r>
                <a:endParaRPr lang="en-US" b="1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39841" y="5915890"/>
                <a:ext cx="1676400" cy="369332"/>
              </a:xfrm>
              <a:prstGeom prst="rect">
                <a:avLst/>
              </a:prstGeom>
              <a:blipFill rotWithShape="1">
                <a:blip r:embed="rId3"/>
                <a:stretch>
                  <a:fillRect l="-3273" t="-9836" b="-262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Straight Connector 18"/>
          <p:cNvCxnSpPr/>
          <p:nvPr/>
        </p:nvCxnSpPr>
        <p:spPr>
          <a:xfrm>
            <a:off x="3991841" y="4876800"/>
            <a:ext cx="1956955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2" descr="C:\Users\IdeaPad\Documents\Bluetooth Exchange Folder\run-icon-running-man-on-white-background-vector-23040964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387"/>
          <a:stretch/>
        </p:blipFill>
        <p:spPr bwMode="auto">
          <a:xfrm>
            <a:off x="4495800" y="2057400"/>
            <a:ext cx="997527" cy="1069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TextBox 20"/>
          <p:cNvSpPr txBox="1"/>
          <p:nvPr/>
        </p:nvSpPr>
        <p:spPr>
          <a:xfrm>
            <a:off x="5690755" y="2057400"/>
            <a:ext cx="5576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u</a:t>
            </a:r>
            <a:endParaRPr lang="en-US" sz="2400" b="1" dirty="0"/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5663046" y="2028269"/>
            <a:ext cx="484909" cy="1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3610841" y="4645967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u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045068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/>
      <p:bldP spid="10" grpId="0"/>
      <p:bldP spid="14" grpId="0"/>
      <p:bldP spid="17" grpId="0"/>
      <p:bldP spid="18" grpId="0"/>
      <p:bldP spid="21" grpId="0"/>
      <p:bldP spid="26" grpId="0"/>
    </p:bldLst>
  </p:timing>
</p:sld>
</file>

<file path=ppt/theme/theme1.xml><?xml version="1.0" encoding="utf-8"?>
<a:theme xmlns:a="http://schemas.openxmlformats.org/drawingml/2006/main" name="Slipstream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798</TotalTime>
  <Words>948</Words>
  <Application>Microsoft Office PowerPoint</Application>
  <PresentationFormat>On-screen Show (4:3)</PresentationFormat>
  <Paragraphs>169</Paragraphs>
  <Slides>19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Slipstream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IdeaPad</dc:creator>
  <cp:lastModifiedBy>IdeaPad</cp:lastModifiedBy>
  <cp:revision>35</cp:revision>
  <dcterms:created xsi:type="dcterms:W3CDTF">2020-11-10T12:27:19Z</dcterms:created>
  <dcterms:modified xsi:type="dcterms:W3CDTF">2020-11-13T15:51:54Z</dcterms:modified>
</cp:coreProperties>
</file>