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6" r:id="rId10"/>
    <p:sldId id="267" r:id="rId11"/>
    <p:sldId id="268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50" y="-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ounded Rectangle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0" name="Subtitle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6247BF-0986-4616-8553-E2388A249662}" type="datetimeFigureOut">
              <a:rPr lang="en-US" smtClean="0"/>
              <a:t>11/30/2020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C71C83-BDE0-4A5D-A3AE-FB2ECDB2F12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6247BF-0986-4616-8553-E2388A249662}" type="datetimeFigureOut">
              <a:rPr lang="en-US" smtClean="0"/>
              <a:t>11/30/2020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C71C83-BDE0-4A5D-A3AE-FB2ECDB2F12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ed Rectangle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6247BF-0986-4616-8553-E2388A249662}" type="datetimeFigureOut">
              <a:rPr lang="en-US" smtClean="0"/>
              <a:t>11/30/2020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C71C83-BDE0-4A5D-A3AE-FB2ECDB2F12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6247BF-0986-4616-8553-E2388A249662}" type="datetimeFigureOut">
              <a:rPr lang="en-US" smtClean="0"/>
              <a:t>11/30/2020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C71C83-BDE0-4A5D-A3AE-FB2ECDB2F12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6247BF-0986-4616-8553-E2388A249662}" type="datetimeFigureOut">
              <a:rPr lang="en-US" smtClean="0"/>
              <a:t>11/30/2020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C71C83-BDE0-4A5D-A3AE-FB2ECDB2F12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6247BF-0986-4616-8553-E2388A249662}" type="datetimeFigureOut">
              <a:rPr lang="en-US" smtClean="0"/>
              <a:t>11/30/2020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C71C83-BDE0-4A5D-A3AE-FB2ECDB2F12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6247BF-0986-4616-8553-E2388A249662}" type="datetimeFigureOut">
              <a:rPr lang="en-US" smtClean="0"/>
              <a:t>11/30/2020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C71C83-BDE0-4A5D-A3AE-FB2ECDB2F12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6247BF-0986-4616-8553-E2388A249662}" type="datetimeFigureOut">
              <a:rPr lang="en-US" smtClean="0"/>
              <a:t>11/30/2020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C71C83-BDE0-4A5D-A3AE-FB2ECDB2F12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 Single Corner Rectangle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6247BF-0986-4616-8553-E2388A249662}" type="datetimeFigureOut">
              <a:rPr lang="en-US" smtClean="0"/>
              <a:t>11/30/2020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C71C83-BDE0-4A5D-A3AE-FB2ECDB2F12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6247BF-0986-4616-8553-E2388A249662}" type="datetimeFigureOut">
              <a:rPr lang="en-US" smtClean="0"/>
              <a:t>11/30/2020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C71C83-BDE0-4A5D-A3AE-FB2ECDB2F12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6247BF-0986-4616-8553-E2388A249662}" type="datetimeFigureOut">
              <a:rPr lang="en-US" smtClean="0"/>
              <a:t>11/30/2020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C71C83-BDE0-4A5D-A3AE-FB2ECDB2F12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ounded Rectangle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66247BF-0986-4616-8553-E2388A249662}" type="datetimeFigureOut">
              <a:rPr lang="en-US" smtClean="0"/>
              <a:t>11/30/2020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F9C71C83-BDE0-4A5D-A3AE-FB2ECDB2F122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7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3.png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2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811473" y="533400"/>
            <a:ext cx="107174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latin typeface="Aharoni" pitchFamily="2" charset="-79"/>
                <a:cs typeface="Aharoni" pitchFamily="2" charset="-79"/>
              </a:rPr>
              <a:t>ADVANCED</a:t>
            </a:r>
            <a:r>
              <a:rPr lang="si-LK" sz="4800" b="1" dirty="0" smtClean="0">
                <a:latin typeface="Aharoni" pitchFamily="2" charset="-79"/>
              </a:rPr>
              <a:t> </a:t>
            </a:r>
            <a:r>
              <a:rPr lang="en-US" sz="4800" b="1" dirty="0" smtClean="0">
                <a:latin typeface="Aharoni" pitchFamily="2" charset="-79"/>
                <a:cs typeface="Aharoni" pitchFamily="2" charset="-79"/>
              </a:rPr>
              <a:t> LEVEL PHYSICS</a:t>
            </a:r>
            <a:endParaRPr lang="en-US" sz="4800" b="1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6192" y="1141274"/>
            <a:ext cx="85053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i-LK" sz="5400" b="1" dirty="0" smtClean="0"/>
              <a:t>ගුරුත්වය යටතේ සිරස් චලිතය </a:t>
            </a:r>
            <a:endParaRPr lang="en-US" sz="5400" b="1" dirty="0"/>
          </a:p>
          <a:p>
            <a:pPr algn="ctr"/>
            <a:endParaRPr lang="si-LK" sz="5400" b="1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983181" y="5300647"/>
            <a:ext cx="7128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err="1" smtClean="0">
                <a:latin typeface="Arial Black" pitchFamily="34" charset="0"/>
              </a:rPr>
              <a:t>Ireshi</a:t>
            </a:r>
            <a:r>
              <a:rPr lang="en-US" sz="2800" dirty="0" smtClean="0">
                <a:latin typeface="Arial Black" pitchFamily="34" charset="0"/>
              </a:rPr>
              <a:t> </a:t>
            </a:r>
            <a:r>
              <a:rPr lang="en-US" sz="2800" dirty="0" err="1" smtClean="0">
                <a:latin typeface="Arial Black" pitchFamily="34" charset="0"/>
              </a:rPr>
              <a:t>Abeysinghe</a:t>
            </a:r>
            <a:r>
              <a:rPr lang="en-US" sz="2800" dirty="0" smtClean="0">
                <a:latin typeface="Arial Black" pitchFamily="34" charset="0"/>
              </a:rPr>
              <a:t> </a:t>
            </a:r>
            <a:endParaRPr lang="en-US" sz="2800" dirty="0">
              <a:latin typeface="Arial Black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67951" y="6021695"/>
            <a:ext cx="51388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b="1" dirty="0" smtClean="0"/>
              <a:t>President’s College - </a:t>
            </a:r>
            <a:r>
              <a:rPr lang="en-US" b="1" dirty="0" err="1" smtClean="0"/>
              <a:t>Minuwangoda</a:t>
            </a:r>
            <a:endParaRPr lang="en-US" b="1" dirty="0"/>
          </a:p>
        </p:txBody>
      </p:sp>
      <p:pic>
        <p:nvPicPr>
          <p:cNvPr id="1026" name="Picture 2" descr="C:\Users\IdeaPad\Documents\Bluetooth Exchange Folder\unnamed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693" y="2399029"/>
            <a:ext cx="4919140" cy="2661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262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9600" y="551499"/>
            <a:ext cx="457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3200" b="1" dirty="0" smtClean="0">
                <a:solidFill>
                  <a:srgbClr val="002060"/>
                </a:solidFill>
              </a:rPr>
              <a:t>ගුරුත්වජ ත්වරණය </a:t>
            </a:r>
            <a:endParaRPr lang="en-US" sz="3200" b="1" dirty="0">
              <a:solidFill>
                <a:srgbClr val="00206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09600" y="1652137"/>
            <a:ext cx="8305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2400" b="1" dirty="0" smtClean="0"/>
              <a:t>ගුරුත්වය යටතේ නිදහස් කරන ලද වස්තුවක් ලබා ගන්නා ත්වරණය ගුරුත්වජ ත්වරණය ලෙස හදුන්වයි.</a:t>
            </a:r>
            <a:endParaRPr lang="en-US" sz="24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609600" y="2813713"/>
                <a:ext cx="8458200" cy="4700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i-LK" sz="2400" b="1" dirty="0" smtClean="0"/>
                  <a:t>එහි අගය 9.8 m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si-LK" sz="2400" b="1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si-LK" sz="2400" b="1" i="1" smtClean="0">
                            <a:latin typeface="Cambria Math"/>
                          </a:rPr>
                          <m:t>𝒔</m:t>
                        </m:r>
                      </m:e>
                      <m:sup>
                        <m:r>
                          <a:rPr lang="si-LK" sz="2400" b="1" i="1" smtClean="0">
                            <a:latin typeface="Cambria Math"/>
                          </a:rPr>
                          <m:t>−</m:t>
                        </m:r>
                        <m:r>
                          <a:rPr lang="si-LK" sz="2400" b="1" i="1" smtClean="0"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si-LK" sz="2400" b="1" i="1" smtClean="0">
                        <a:latin typeface="Cambria Math"/>
                      </a:rPr>
                      <m:t> </m:t>
                    </m:r>
                    <m:r>
                      <a:rPr lang="si-LK" sz="2400" b="1" i="1">
                        <a:latin typeface="Cambria Math"/>
                      </a:rPr>
                      <m:t>හෝ</m:t>
                    </m:r>
                    <m:r>
                      <m:rPr>
                        <m:nor/>
                      </m:rPr>
                      <a:rPr lang="si-LK" sz="2400" b="1" i="0" smtClean="0">
                        <a:latin typeface="Cambria Math"/>
                      </a:rPr>
                      <m:t> </m:t>
                    </m:r>
                    <m:r>
                      <a:rPr lang="si-LK" sz="2400" b="1" i="1">
                        <a:latin typeface="Cambria Math"/>
                      </a:rPr>
                      <m:t>𝟏𝟎</m:t>
                    </m:r>
                    <m:r>
                      <a:rPr lang="si-LK" sz="2400" b="1" i="1" smtClean="0">
                        <a:latin typeface="Cambria Math"/>
                      </a:rPr>
                      <m:t> </m:t>
                    </m:r>
                    <m:r>
                      <m:rPr>
                        <m:nor/>
                      </m:rPr>
                      <a:rPr lang="si-LK" sz="2400" b="1" dirty="0" smtClean="0"/>
                      <m:t>m</m:t>
                    </m:r>
                    <m:sSup>
                      <m:sSupPr>
                        <m:ctrlPr>
                          <a:rPr lang="si-LK" sz="2400" b="1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si-LK" sz="2400" b="1" i="1" smtClean="0">
                            <a:latin typeface="Cambria Math"/>
                          </a:rPr>
                          <m:t>𝒔</m:t>
                        </m:r>
                      </m:e>
                      <m:sup>
                        <m:r>
                          <a:rPr lang="si-LK" sz="2400" b="1" i="1" smtClean="0">
                            <a:latin typeface="Cambria Math"/>
                          </a:rPr>
                          <m:t>−</m:t>
                        </m:r>
                        <m:r>
                          <a:rPr lang="si-LK" sz="2400" b="1" i="1" smtClean="0"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si-LK" sz="2400" b="1" dirty="0" smtClean="0"/>
                  <a:t> වේ.</a:t>
                </a:r>
                <a:endParaRPr lang="en-US" sz="2400" b="1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" y="2813713"/>
                <a:ext cx="8458200" cy="470000"/>
              </a:xfrm>
              <a:prstGeom prst="rect">
                <a:avLst/>
              </a:prstGeom>
              <a:blipFill rotWithShape="1">
                <a:blip r:embed="rId3"/>
                <a:stretch>
                  <a:fillRect l="-1081" t="-10390" b="-2987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609600" y="3505199"/>
            <a:ext cx="457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3200" b="1" dirty="0" smtClean="0">
                <a:solidFill>
                  <a:srgbClr val="002060"/>
                </a:solidFill>
              </a:rPr>
              <a:t>වස්තුවක බර </a:t>
            </a:r>
            <a:r>
              <a:rPr lang="si-LK" sz="3200" dirty="0" smtClean="0">
                <a:solidFill>
                  <a:srgbClr val="002060"/>
                </a:solidFill>
              </a:rPr>
              <a:t>( W )</a:t>
            </a:r>
            <a:endParaRPr lang="en-US" sz="3200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5800" y="4191000"/>
            <a:ext cx="83058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2400" b="1" dirty="0" smtClean="0"/>
              <a:t>කිසියම් වස්තුවක් ගුරුත්වය දෙසට ආකර්ෂණය කර ගන්නා බලය එම වස්තුවේ බර ලෙස හදුන්වයි.</a:t>
            </a:r>
          </a:p>
          <a:p>
            <a:endParaRPr lang="si-LK" sz="2400" b="1" dirty="0"/>
          </a:p>
          <a:p>
            <a:r>
              <a:rPr lang="si-LK" sz="2400" b="1" dirty="0" smtClean="0"/>
              <a:t>	බර = ස්කන්ධය x ගුරුත්වජ ත්වරණය</a:t>
            </a:r>
          </a:p>
          <a:p>
            <a:r>
              <a:rPr lang="si-LK" sz="2400" b="1" dirty="0"/>
              <a:t>	</a:t>
            </a:r>
            <a:r>
              <a:rPr lang="si-LK" sz="2400" b="1" dirty="0" smtClean="0"/>
              <a:t>W  =  mg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931837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5800" y="533400"/>
            <a:ext cx="2171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2400" b="1" dirty="0" smtClean="0">
                <a:solidFill>
                  <a:srgbClr val="FF0000"/>
                </a:solidFill>
              </a:rPr>
              <a:t>සටහන 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3400" y="1219200"/>
            <a:ext cx="8305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2400" b="1" dirty="0" smtClean="0"/>
              <a:t>ග්‍රහ වස්තුවෙන් ග්‍රහ වස්තුවට ගුරුත්වජ ත්වරණයේ අගය වෙනස් වේ. එම නිසා එකම ස්කන්ධය ඇති වස්තුවක බර ග්‍රහ වස්තුවෙන් ග්‍රහ වස්තුවට වෙනස් වේ.</a:t>
            </a:r>
            <a:endParaRPr lang="en-US" sz="2400" b="1" dirty="0"/>
          </a:p>
        </p:txBody>
      </p:sp>
      <p:sp>
        <p:nvSpPr>
          <p:cNvPr id="4" name="Oval 3"/>
          <p:cNvSpPr/>
          <p:nvPr/>
        </p:nvSpPr>
        <p:spPr>
          <a:xfrm>
            <a:off x="2857500" y="3733800"/>
            <a:ext cx="3619500" cy="12954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2743200" y="4381500"/>
            <a:ext cx="4800600" cy="8001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3657600" y="2454322"/>
            <a:ext cx="457200" cy="457200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667250" y="2454322"/>
            <a:ext cx="457200" cy="457200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" name="Straight Arrow Connector 8"/>
          <p:cNvCxnSpPr>
            <a:stCxn id="6" idx="4"/>
          </p:cNvCxnSpPr>
          <p:nvPr/>
        </p:nvCxnSpPr>
        <p:spPr>
          <a:xfrm>
            <a:off x="3886200" y="2911522"/>
            <a:ext cx="0" cy="51747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4908360" y="2911522"/>
            <a:ext cx="0" cy="51747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3429000" y="3429000"/>
                <a:ext cx="4572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si-LK" b="1" i="0" smtClean="0">
                              <a:latin typeface="Cambria Math"/>
                            </a:rPr>
                            <m:t>𝐅</m:t>
                          </m:r>
                        </m:e>
                        <m:sub>
                          <m:r>
                            <a:rPr lang="si-LK" b="1" i="0" smtClean="0">
                              <a:latin typeface="Cambria Math"/>
                            </a:rPr>
                            <m:t>𝟏</m:t>
                          </m:r>
                        </m:sub>
                      </m:sSub>
                    </m:oMath>
                  </m:oMathPara>
                </a14:m>
                <a:endParaRPr lang="en-US" b="1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9000" y="3429000"/>
                <a:ext cx="457200" cy="369332"/>
              </a:xfrm>
              <a:prstGeom prst="rect">
                <a:avLst/>
              </a:prstGeom>
              <a:blipFill rotWithShape="1">
                <a:blip r:embed="rId2"/>
                <a:stretch>
                  <a:fillRect t="-8333" r="-21333" b="-25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4908360" y="3364468"/>
                <a:ext cx="4572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si-LK" b="1" i="0" smtClean="0">
                              <a:latin typeface="Cambria Math"/>
                            </a:rPr>
                            <m:t>𝐅</m:t>
                          </m:r>
                        </m:e>
                        <m:sub>
                          <m:r>
                            <a:rPr lang="si-LK" b="1" i="1" smtClean="0">
                              <a:latin typeface="Cambria Math"/>
                            </a:rPr>
                            <m:t>𝟐</m:t>
                          </m:r>
                        </m:sub>
                      </m:sSub>
                    </m:oMath>
                  </m:oMathPara>
                </a14:m>
                <a:endParaRPr lang="en-US" b="1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08360" y="3364468"/>
                <a:ext cx="457200" cy="369332"/>
              </a:xfrm>
              <a:prstGeom prst="rect">
                <a:avLst/>
              </a:prstGeom>
              <a:blipFill rotWithShape="1">
                <a:blip r:embed="rId3"/>
                <a:stretch>
                  <a:fillRect t="-8197" r="-22667" b="-245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5321205" y="2542906"/>
                <a:ext cx="4572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si-LK" b="1" i="1" smtClean="0">
                              <a:latin typeface="Cambria Math"/>
                            </a:rPr>
                            <m:t>𝒎</m:t>
                          </m:r>
                        </m:e>
                        <m:sub>
                          <m:r>
                            <a:rPr lang="si-LK" b="1" i="1" smtClean="0">
                              <a:latin typeface="Cambria Math"/>
                            </a:rPr>
                            <m:t>𝟐</m:t>
                          </m:r>
                        </m:sub>
                      </m:sSub>
                    </m:oMath>
                  </m:oMathPara>
                </a14:m>
                <a:endParaRPr lang="en-US" b="1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21205" y="2542906"/>
                <a:ext cx="457200" cy="369332"/>
              </a:xfrm>
              <a:prstGeom prst="rect">
                <a:avLst/>
              </a:prstGeom>
              <a:blipFill rotWithShape="1">
                <a:blip r:embed="rId4"/>
                <a:stretch>
                  <a:fillRect t="-8197" r="-38667" b="-245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3200400" y="2682922"/>
                <a:ext cx="4572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si-LK" b="1" i="1" smtClean="0">
                              <a:latin typeface="Cambria Math"/>
                            </a:rPr>
                            <m:t>𝒎</m:t>
                          </m:r>
                        </m:e>
                        <m:sub>
                          <m:r>
                            <a:rPr lang="si-LK" b="1" i="0" smtClean="0">
                              <a:latin typeface="Cambria Math"/>
                            </a:rPr>
                            <m:t>𝟏</m:t>
                          </m:r>
                        </m:sub>
                      </m:sSub>
                    </m:oMath>
                  </m:oMathPara>
                </a14:m>
                <a:endParaRPr lang="en-US" b="1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00400" y="2682922"/>
                <a:ext cx="457200" cy="369332"/>
              </a:xfrm>
              <a:prstGeom prst="rect">
                <a:avLst/>
              </a:prstGeom>
              <a:blipFill rotWithShape="1">
                <a:blip r:embed="rId5"/>
                <a:stretch>
                  <a:fillRect t="-8197" r="-38667" b="-245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533400" y="4612943"/>
            <a:ext cx="8305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2400" b="1" dirty="0" smtClean="0"/>
              <a:t>පෘතුවි පෘෂ්ඨය සමීපයේ එකිනෙකට වෙනස් ස්කන්ධ දෙකක් ඇත අරිය විට ඒවා පෘතුවියට ආකර්ෂණය  වන බලයන් වෙනස් වුවද, ඒවා එකම ත්වරණයෙන් එනම් ගුරුත්වජ ත්වරණයෙන් පහළට වටේ. 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430427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6" grpId="0" animBg="1"/>
      <p:bldP spid="7" grpId="0" animBg="1"/>
      <p:bldP spid="11" grpId="0"/>
      <p:bldP spid="12" grpId="0"/>
      <p:bldP spid="13" grpId="0"/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946813" y="4381500"/>
            <a:ext cx="533400" cy="533400"/>
          </a:xfrm>
          <a:prstGeom prst="ellips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" name="Straight Connector 3"/>
          <p:cNvCxnSpPr/>
          <p:nvPr/>
        </p:nvCxnSpPr>
        <p:spPr>
          <a:xfrm>
            <a:off x="533400" y="5791200"/>
            <a:ext cx="3124200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>
            <a:stCxn id="2" idx="0"/>
          </p:cNvCxnSpPr>
          <p:nvPr/>
        </p:nvCxnSpPr>
        <p:spPr>
          <a:xfrm flipV="1">
            <a:off x="1213513" y="3924300"/>
            <a:ext cx="0" cy="4572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Oval 6"/>
          <p:cNvSpPr/>
          <p:nvPr/>
        </p:nvSpPr>
        <p:spPr>
          <a:xfrm>
            <a:off x="967285" y="2801772"/>
            <a:ext cx="533400" cy="533400"/>
          </a:xfrm>
          <a:prstGeom prst="ellips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Arrow Connector 7"/>
          <p:cNvCxnSpPr>
            <a:stCxn id="7" idx="0"/>
          </p:cNvCxnSpPr>
          <p:nvPr/>
        </p:nvCxnSpPr>
        <p:spPr>
          <a:xfrm flipV="1">
            <a:off x="1233985" y="2344572"/>
            <a:ext cx="0" cy="4572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Oval 8"/>
          <p:cNvSpPr/>
          <p:nvPr/>
        </p:nvSpPr>
        <p:spPr>
          <a:xfrm>
            <a:off x="967285" y="1333500"/>
            <a:ext cx="533400" cy="533400"/>
          </a:xfrm>
          <a:prstGeom prst="ellips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Arrow Connector 9"/>
          <p:cNvCxnSpPr>
            <a:stCxn id="9" idx="0"/>
          </p:cNvCxnSpPr>
          <p:nvPr/>
        </p:nvCxnSpPr>
        <p:spPr>
          <a:xfrm flipV="1">
            <a:off x="1233985" y="876300"/>
            <a:ext cx="0" cy="4572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2819400" y="1333500"/>
            <a:ext cx="533400" cy="533400"/>
          </a:xfrm>
          <a:prstGeom prst="ellips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3116808" y="1828800"/>
            <a:ext cx="0" cy="5334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Oval 15"/>
          <p:cNvSpPr/>
          <p:nvPr/>
        </p:nvSpPr>
        <p:spPr>
          <a:xfrm>
            <a:off x="2819400" y="2839872"/>
            <a:ext cx="533400" cy="533400"/>
          </a:xfrm>
          <a:prstGeom prst="ellips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3116808" y="3335172"/>
            <a:ext cx="0" cy="5334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2819400" y="4419600"/>
            <a:ext cx="533400" cy="533400"/>
          </a:xfrm>
          <a:prstGeom prst="ellips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9" name="Straight Arrow Connector 18"/>
          <p:cNvCxnSpPr/>
          <p:nvPr/>
        </p:nvCxnSpPr>
        <p:spPr>
          <a:xfrm>
            <a:off x="3116808" y="4914900"/>
            <a:ext cx="0" cy="5334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478240" y="4501634"/>
                <a:ext cx="4572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si-LK" b="1" i="1" smtClean="0">
                              <a:latin typeface="Cambria Math"/>
                            </a:rPr>
                            <m:t>𝒗</m:t>
                          </m:r>
                        </m:e>
                        <m:sub>
                          <m:r>
                            <a:rPr lang="si-LK" b="1" i="1" smtClean="0">
                              <a:latin typeface="Cambria Math"/>
                            </a:rPr>
                            <m:t>𝟏</m:t>
                          </m:r>
                        </m:sub>
                      </m:sSub>
                    </m:oMath>
                  </m:oMathPara>
                </a14:m>
                <a:endParaRPr lang="en-US" b="1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240" y="4501634"/>
                <a:ext cx="457200" cy="369332"/>
              </a:xfrm>
              <a:prstGeom prst="rect">
                <a:avLst/>
              </a:prstGeom>
              <a:blipFill rotWithShape="1">
                <a:blip r:embed="rId2"/>
                <a:stretch>
                  <a:fillRect t="-8197" r="-25333" b="-245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489613" y="1415534"/>
                <a:ext cx="4572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si-LK" b="1" i="1" smtClean="0">
                              <a:latin typeface="Cambria Math"/>
                            </a:rPr>
                            <m:t>𝒗</m:t>
                          </m:r>
                        </m:e>
                        <m:sub>
                          <m:r>
                            <a:rPr lang="si-LK" b="1" i="1" smtClean="0">
                              <a:latin typeface="Cambria Math"/>
                            </a:rPr>
                            <m:t>𝟑</m:t>
                          </m:r>
                        </m:sub>
                      </m:sSub>
                    </m:oMath>
                  </m:oMathPara>
                </a14:m>
                <a:endParaRPr lang="en-US" b="1" dirty="0"/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9613" y="1415534"/>
                <a:ext cx="457200" cy="369332"/>
              </a:xfrm>
              <a:prstGeom prst="rect">
                <a:avLst/>
              </a:prstGeom>
              <a:blipFill rotWithShape="1">
                <a:blip r:embed="rId3"/>
                <a:stretch>
                  <a:fillRect t="-8197" r="-25333" b="-245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478240" y="2883806"/>
                <a:ext cx="4572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si-LK" b="1" i="1" smtClean="0">
                              <a:latin typeface="Cambria Math"/>
                            </a:rPr>
                            <m:t>𝒗</m:t>
                          </m:r>
                        </m:e>
                        <m:sub>
                          <m:r>
                            <a:rPr lang="si-LK" b="1" i="1" smtClean="0">
                              <a:latin typeface="Cambria Math"/>
                            </a:rPr>
                            <m:t>𝟐</m:t>
                          </m:r>
                        </m:sub>
                      </m:sSub>
                    </m:oMath>
                  </m:oMathPara>
                </a14:m>
                <a:endParaRPr lang="en-US" b="1" dirty="0"/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240" y="2883806"/>
                <a:ext cx="457200" cy="369332"/>
              </a:xfrm>
              <a:prstGeom prst="rect">
                <a:avLst/>
              </a:prstGeom>
              <a:blipFill rotWithShape="1">
                <a:blip r:embed="rId4"/>
                <a:stretch>
                  <a:fillRect t="-8197" r="-25333" b="-245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Oval 23"/>
          <p:cNvSpPr/>
          <p:nvPr/>
        </p:nvSpPr>
        <p:spPr>
          <a:xfrm>
            <a:off x="1828800" y="457200"/>
            <a:ext cx="533400" cy="533400"/>
          </a:xfrm>
          <a:prstGeom prst="ellips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3603008" y="1444262"/>
                <a:ext cx="4572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si-LK" b="1" i="1" smtClean="0">
                              <a:latin typeface="Cambria Math"/>
                            </a:rPr>
                            <m:t>𝒗</m:t>
                          </m:r>
                        </m:e>
                        <m:sub>
                          <m:r>
                            <a:rPr lang="si-LK" b="1" i="1" smtClean="0">
                              <a:latin typeface="Cambria Math"/>
                            </a:rPr>
                            <m:t>𝟑</m:t>
                          </m:r>
                        </m:sub>
                      </m:sSub>
                    </m:oMath>
                  </m:oMathPara>
                </a14:m>
                <a:endParaRPr lang="en-US" b="1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3008" y="1444262"/>
                <a:ext cx="457200" cy="369332"/>
              </a:xfrm>
              <a:prstGeom prst="rect">
                <a:avLst/>
              </a:prstGeom>
              <a:blipFill rotWithShape="1">
                <a:blip r:embed="rId5"/>
                <a:stretch>
                  <a:fillRect t="-8197" r="-25333" b="-245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3603008" y="2928457"/>
                <a:ext cx="4572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si-LK" b="1" i="1" smtClean="0">
                              <a:latin typeface="Cambria Math"/>
                            </a:rPr>
                            <m:t>𝒗</m:t>
                          </m:r>
                        </m:e>
                        <m:sub>
                          <m:r>
                            <a:rPr lang="si-LK" b="1" i="1" smtClean="0">
                              <a:latin typeface="Cambria Math"/>
                            </a:rPr>
                            <m:t>𝟐</m:t>
                          </m:r>
                        </m:sub>
                      </m:sSub>
                    </m:oMath>
                  </m:oMathPara>
                </a14:m>
                <a:endParaRPr lang="en-US" b="1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3008" y="2928457"/>
                <a:ext cx="457200" cy="369332"/>
              </a:xfrm>
              <a:prstGeom prst="rect">
                <a:avLst/>
              </a:prstGeom>
              <a:blipFill rotWithShape="1">
                <a:blip r:embed="rId6"/>
                <a:stretch>
                  <a:fillRect t="-8197" r="-25333" b="-245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3603008" y="4553529"/>
                <a:ext cx="4572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si-LK" b="1" i="1" smtClean="0">
                              <a:latin typeface="Cambria Math"/>
                            </a:rPr>
                            <m:t>𝒗</m:t>
                          </m:r>
                        </m:e>
                        <m:sub>
                          <m:r>
                            <a:rPr lang="si-LK" b="1" i="1" smtClean="0">
                              <a:latin typeface="Cambria Math"/>
                            </a:rPr>
                            <m:t>𝟏</m:t>
                          </m:r>
                        </m:sub>
                      </m:sSub>
                    </m:oMath>
                  </m:oMathPara>
                </a14:m>
                <a:endParaRPr lang="en-US" b="1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3008" y="4553529"/>
                <a:ext cx="457200" cy="369332"/>
              </a:xfrm>
              <a:prstGeom prst="rect">
                <a:avLst/>
              </a:prstGeom>
              <a:blipFill rotWithShape="1">
                <a:blip r:embed="rId7"/>
                <a:stretch>
                  <a:fillRect t="-8197" r="-25333" b="-245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/>
          <p:cNvSpPr txBox="1"/>
          <p:nvPr/>
        </p:nvSpPr>
        <p:spPr>
          <a:xfrm>
            <a:off x="2362200" y="621415"/>
            <a:ext cx="754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v</a:t>
            </a:r>
            <a:r>
              <a:rPr lang="si-LK" b="1" dirty="0" smtClean="0"/>
              <a:t> = 0</a:t>
            </a:r>
            <a:endParaRPr lang="en-US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4572000" y="723900"/>
            <a:ext cx="4191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2400" b="1" dirty="0" smtClean="0"/>
              <a:t>පෘතුවි පෘෂ්ඨයේ සිට සිරස්ව ඉහළට යම් ප්‍රවේගයකින් ප්‍රක්ෂේපනය කරන ලද වස්තුවක් සලකමු.</a:t>
            </a:r>
          </a:p>
          <a:p>
            <a:endParaRPr lang="en-US" sz="24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4572000" y="2573172"/>
            <a:ext cx="4191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2400" b="1" dirty="0" smtClean="0"/>
              <a:t>ගුරුත්වාකර්ෂණ බලය හේතුවෙන් යම් උසකදී වස්තුව චලිත වන ප්‍රවේගය සලකු විට එහි විශාලත්වය සමාන වේ.</a:t>
            </a:r>
            <a:endParaRPr lang="en-US" sz="24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4572000" y="4501634"/>
            <a:ext cx="4191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2400" b="1" dirty="0" smtClean="0"/>
              <a:t>ගුරුත්වජ ත්වරණය සැමවිටම පහළට ක්‍රියා කරයි.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578748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9" grpId="0" animBg="1"/>
      <p:bldP spid="11" grpId="0" animBg="1"/>
      <p:bldP spid="16" grpId="0" animBg="1"/>
      <p:bldP spid="18" grpId="0" animBg="1"/>
      <p:bldP spid="21" grpId="0"/>
      <p:bldP spid="22" grpId="0"/>
      <p:bldP spid="23" grpId="0"/>
      <p:bldP spid="24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9600" y="685800"/>
            <a:ext cx="8077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2400" b="1" dirty="0" smtClean="0"/>
              <a:t>ඉහළට ප්‍රක්ෂේපනය කරන වස්තුවක් සලකු විට මුළු චලිතය පුරාවටම </a:t>
            </a:r>
            <a:r>
              <a:rPr lang="si-LK" sz="2400" b="1" dirty="0" smtClean="0">
                <a:solidFill>
                  <a:srgbClr val="FF0000"/>
                </a:solidFill>
              </a:rPr>
              <a:t>ත්වරණය ඍන </a:t>
            </a:r>
            <a:r>
              <a:rPr lang="si-LK" sz="2400" b="1" dirty="0" smtClean="0"/>
              <a:t>අගයක් ගනී.</a:t>
            </a:r>
            <a:endParaRPr lang="en-US" sz="24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685800" y="2971800"/>
            <a:ext cx="8001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2400" b="1" dirty="0" smtClean="0"/>
              <a:t>ගුරුත්වය යටතේ සි</a:t>
            </a:r>
            <a:r>
              <a:rPr lang="si-LK" sz="2400" b="1" dirty="0" smtClean="0"/>
              <a:t>රස</a:t>
            </a:r>
            <a:r>
              <a:rPr lang="si-LK" sz="2400" b="1" dirty="0" smtClean="0"/>
              <a:t>්ව ඉහළට ප්‍රක්ෂේපනය කරන ලද වස්තුවක් සදහා චලිත සමිකරණ යොදන ආකාරය සොයා බලමු.</a:t>
            </a:r>
            <a:endParaRPr lang="en-US" sz="24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707409" y="1912961"/>
            <a:ext cx="8001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2400" b="1" dirty="0" smtClean="0"/>
              <a:t>මෙම ගැටළු විසදීමේදී චලිත සමීකරණ භාවිතා කිරීම වඩාත්  පහසු වෙයි.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455889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295400" y="3810000"/>
            <a:ext cx="533400" cy="457200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" name="Straight Arrow Connector 2"/>
          <p:cNvCxnSpPr>
            <a:stCxn id="2" idx="0"/>
          </p:cNvCxnSpPr>
          <p:nvPr/>
        </p:nvCxnSpPr>
        <p:spPr>
          <a:xfrm flipV="1">
            <a:off x="1562100" y="3200400"/>
            <a:ext cx="0" cy="60960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609600" y="381000"/>
            <a:ext cx="64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2800" b="1" dirty="0" smtClean="0">
                <a:solidFill>
                  <a:srgbClr val="002060"/>
                </a:solidFill>
              </a:rPr>
              <a:t>වස්තුව එළඹෙන උපරිම උස  සෙවීම</a:t>
            </a:r>
            <a:endParaRPr lang="en-US" sz="2800" b="1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09650" y="3200400"/>
            <a:ext cx="571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dirty="0" smtClean="0"/>
              <a:t>u</a:t>
            </a:r>
            <a:endParaRPr lang="en-US" dirty="0"/>
          </a:p>
        </p:txBody>
      </p:sp>
      <p:sp>
        <p:nvSpPr>
          <p:cNvPr id="6" name="Oval 5"/>
          <p:cNvSpPr/>
          <p:nvPr/>
        </p:nvSpPr>
        <p:spPr>
          <a:xfrm>
            <a:off x="1222043" y="1447800"/>
            <a:ext cx="533400" cy="457200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423364" y="1535668"/>
            <a:ext cx="872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v</a:t>
            </a:r>
            <a:r>
              <a:rPr lang="si-LK" dirty="0" smtClean="0"/>
              <a:t> = 0</a:t>
            </a:r>
            <a:endParaRPr lang="en-US" dirty="0"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1837330" y="2971800"/>
            <a:ext cx="0" cy="413266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869175" y="2971800"/>
            <a:ext cx="457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g</a:t>
            </a:r>
            <a:endParaRPr lang="si-LK" dirty="0" smtClean="0"/>
          </a:p>
          <a:p>
            <a:endParaRPr lang="en-US" dirty="0"/>
          </a:p>
        </p:txBody>
      </p:sp>
      <p:sp>
        <p:nvSpPr>
          <p:cNvPr id="12" name="Right Brace 11"/>
          <p:cNvSpPr/>
          <p:nvPr/>
        </p:nvSpPr>
        <p:spPr>
          <a:xfrm>
            <a:off x="2097775" y="1535668"/>
            <a:ext cx="228600" cy="2731532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2286000" y="2737598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dirty="0" smtClean="0"/>
              <a:t>h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094630" y="1535668"/>
            <a:ext cx="502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2400" b="1" dirty="0" smtClean="0"/>
              <a:t>උපරිම උස දක්වා ,</a:t>
            </a:r>
            <a:endParaRPr lang="en-US" sz="2400" b="1" dirty="0"/>
          </a:p>
        </p:txBody>
      </p:sp>
      <p:cxnSp>
        <p:nvCxnSpPr>
          <p:cNvPr id="15" name="Straight Arrow Connector 14"/>
          <p:cNvCxnSpPr/>
          <p:nvPr/>
        </p:nvCxnSpPr>
        <p:spPr>
          <a:xfrm flipV="1">
            <a:off x="4114800" y="2133600"/>
            <a:ext cx="0" cy="35456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4343400" y="2133600"/>
                <a:ext cx="609600" cy="4700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400" b="1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si-LK" sz="2400" b="1" i="0" smtClean="0">
                              <a:latin typeface="Cambria Math"/>
                            </a:rPr>
                            <m:t>𝐯</m:t>
                          </m:r>
                        </m:e>
                        <m:sup>
                          <m:r>
                            <a:rPr lang="si-LK" sz="2400" b="1" i="0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en-US" sz="2400" b="1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43400" y="2133600"/>
                <a:ext cx="609600" cy="470000"/>
              </a:xfrm>
              <a:prstGeom prst="rect">
                <a:avLst/>
              </a:prstGeom>
              <a:blipFill rotWithShape="1">
                <a:blip r:embed="rId2"/>
                <a:stretch>
                  <a:fillRect t="-10390" r="-23000" b="-2727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5029200" y="2140424"/>
                <a:ext cx="609600" cy="4700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400" b="1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si-LK" sz="2400" b="1" i="1" smtClean="0">
                              <a:latin typeface="Cambria Math"/>
                            </a:rPr>
                            <m:t>𝒖</m:t>
                          </m:r>
                        </m:e>
                        <m:sup>
                          <m:r>
                            <a:rPr lang="si-LK" sz="2400" b="1" i="0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en-US" sz="2400" b="1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29200" y="2140424"/>
                <a:ext cx="609600" cy="470000"/>
              </a:xfrm>
              <a:prstGeom prst="rect">
                <a:avLst/>
              </a:prstGeom>
              <a:blipFill rotWithShape="1">
                <a:blip r:embed="rId3"/>
                <a:stretch>
                  <a:fillRect t="-10390" r="-25000" b="-2727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4800600" y="2154072"/>
            <a:ext cx="609600" cy="47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2400" b="1" dirty="0" smtClean="0"/>
              <a:t>=</a:t>
            </a:r>
            <a:endParaRPr lang="en-US" sz="24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5392003" y="2133600"/>
                <a:ext cx="6096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si-LK" sz="2400" b="1" i="1" smtClean="0">
                          <a:latin typeface="Cambria Math"/>
                        </a:rPr>
                        <m:t>+</m:t>
                      </m:r>
                    </m:oMath>
                  </m:oMathPara>
                </a14:m>
                <a:endParaRPr lang="si-LK" sz="2400" b="1" dirty="0" smtClean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2003" y="2133600"/>
                <a:ext cx="609600" cy="461665"/>
              </a:xfrm>
              <a:prstGeom prst="rect">
                <a:avLst/>
              </a:prstGeom>
              <a:blipFill rotWithShape="1">
                <a:blip r:embed="rId4"/>
                <a:stretch>
                  <a:fillRect t="-10526" r="-11000" b="-289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Box 20"/>
          <p:cNvSpPr txBox="1"/>
          <p:nvPr/>
        </p:nvSpPr>
        <p:spPr>
          <a:xfrm>
            <a:off x="5813947" y="2052258"/>
            <a:ext cx="1039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3600" b="1" dirty="0" smtClean="0">
                <a:latin typeface="Arabic Typesetting" pitchFamily="66" charset="-78"/>
                <a:cs typeface="Arabic Typesetting" pitchFamily="66" charset="-78"/>
              </a:rPr>
              <a:t>2 as</a:t>
            </a:r>
            <a:endParaRPr lang="en-US" sz="3600" b="1" dirty="0"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419600" y="268044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2400" b="1" dirty="0" smtClean="0"/>
              <a:t>0</a:t>
            </a:r>
            <a:endParaRPr lang="en-US" sz="24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5033749" y="2687264"/>
                <a:ext cx="609600" cy="4700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400" b="1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si-LK" sz="2400" b="1" i="1" smtClean="0">
                              <a:latin typeface="Cambria Math"/>
                            </a:rPr>
                            <m:t>𝒖</m:t>
                          </m:r>
                        </m:e>
                        <m:sup>
                          <m:r>
                            <a:rPr lang="si-LK" sz="2400" b="1" i="0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en-US" sz="2400" b="1" dirty="0"/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3749" y="2687264"/>
                <a:ext cx="609600" cy="470000"/>
              </a:xfrm>
              <a:prstGeom prst="rect">
                <a:avLst/>
              </a:prstGeom>
              <a:blipFill rotWithShape="1">
                <a:blip r:embed="rId5"/>
                <a:stretch>
                  <a:fillRect t="-10390" r="-25000" b="-2727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4805149" y="2700912"/>
            <a:ext cx="609600" cy="47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2400" b="1" dirty="0" smtClean="0"/>
              <a:t>=</a:t>
            </a:r>
            <a:endParaRPr lang="en-US" sz="24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5396552" y="2680440"/>
                <a:ext cx="60960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si-LK" sz="24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−</m:t>
                      </m:r>
                    </m:oMath>
                  </m:oMathPara>
                </a14:m>
                <a:endParaRPr lang="si-LK" sz="2400" b="1" dirty="0" smtClean="0">
                  <a:solidFill>
                    <a:schemeClr val="tx1"/>
                  </a:solidFill>
                </a:endParaRPr>
              </a:p>
              <a:p>
                <a:endParaRPr lang="si-LK" sz="2400" b="1" dirty="0" smtClean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6552" y="2680440"/>
                <a:ext cx="609600" cy="830997"/>
              </a:xfrm>
              <a:prstGeom prst="rect">
                <a:avLst/>
              </a:prstGeom>
              <a:blipFill rotWithShape="1">
                <a:blip r:embed="rId6"/>
                <a:stretch>
                  <a:fillRect l="-15000" t="-5882" r="-12000" b="-161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/>
          <p:cNvSpPr txBox="1"/>
          <p:nvPr/>
        </p:nvSpPr>
        <p:spPr>
          <a:xfrm>
            <a:off x="5818496" y="2599098"/>
            <a:ext cx="1039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3600" b="1" dirty="0" smtClean="0">
                <a:latin typeface="Arabic Typesetting" pitchFamily="66" charset="-78"/>
                <a:cs typeface="Arabic Typesetting" pitchFamily="66" charset="-78"/>
              </a:rPr>
              <a:t>2 gh</a:t>
            </a:r>
            <a:endParaRPr lang="en-US" sz="3600" b="1" dirty="0"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990833" y="3245429"/>
            <a:ext cx="1194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3600" b="1" dirty="0">
                <a:latin typeface="Arabic Typesetting" pitchFamily="66" charset="-78"/>
                <a:cs typeface="Arabic Typesetting" pitchFamily="66" charset="-78"/>
              </a:rPr>
              <a:t>2 gh</a:t>
            </a:r>
            <a:endParaRPr lang="en-US" sz="3600" b="1" dirty="0">
              <a:latin typeface="Arabic Typesetting" pitchFamily="66" charset="-78"/>
              <a:cs typeface="Arabic Typesetting" pitchFamily="66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5029200" y="3293023"/>
                <a:ext cx="609600" cy="4700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400" b="1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si-LK" sz="2400" b="1" i="1" smtClean="0">
                              <a:latin typeface="Cambria Math"/>
                            </a:rPr>
                            <m:t>𝒖</m:t>
                          </m:r>
                        </m:e>
                        <m:sup>
                          <m:r>
                            <a:rPr lang="si-LK" sz="2400" b="1" i="0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en-US" sz="2400" b="1" dirty="0"/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29200" y="3293023"/>
                <a:ext cx="609600" cy="470000"/>
              </a:xfrm>
              <a:prstGeom prst="rect">
                <a:avLst/>
              </a:prstGeom>
              <a:blipFill rotWithShape="1">
                <a:blip r:embed="rId7"/>
                <a:stretch>
                  <a:fillRect t="-10390" r="-25000" b="-2727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TextBox 30"/>
          <p:cNvSpPr txBox="1"/>
          <p:nvPr/>
        </p:nvSpPr>
        <p:spPr>
          <a:xfrm>
            <a:off x="4800600" y="3306671"/>
            <a:ext cx="609600" cy="47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2400" b="1" dirty="0" smtClean="0"/>
              <a:t>=</a:t>
            </a:r>
            <a:endParaRPr lang="en-US" sz="2400" b="1" dirty="0"/>
          </a:p>
        </p:txBody>
      </p:sp>
      <p:sp>
        <p:nvSpPr>
          <p:cNvPr id="32" name="TextBox 31"/>
          <p:cNvSpPr txBox="1"/>
          <p:nvPr/>
        </p:nvSpPr>
        <p:spPr>
          <a:xfrm>
            <a:off x="3610970" y="3891758"/>
            <a:ext cx="1194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i-LK" sz="3600" b="1" dirty="0" smtClean="0">
                <a:latin typeface="Arabic Typesetting" pitchFamily="66" charset="-78"/>
                <a:cs typeface="Arabic Typesetting" pitchFamily="66" charset="-78"/>
              </a:rPr>
              <a:t>h</a:t>
            </a:r>
            <a:endParaRPr lang="en-US" sz="3600" b="1" dirty="0"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800600" y="3890274"/>
            <a:ext cx="609600" cy="47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2400" b="1" dirty="0" smtClean="0"/>
              <a:t>=</a:t>
            </a:r>
            <a:endParaRPr lang="en-US" sz="24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5185012" y="3810000"/>
                <a:ext cx="821140" cy="7037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b="1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si-LK" b="1" i="1">
                                  <a:latin typeface="Cambria Math"/>
                                </a:rPr>
                                <m:t>𝒖</m:t>
                              </m:r>
                            </m:e>
                            <m:sup>
                              <m:r>
                                <a:rPr lang="si-LK" b="1">
                                  <a:latin typeface="Cambria Math"/>
                                </a:rPr>
                                <m:t>𝟐</m:t>
                              </m:r>
                            </m:sup>
                          </m:sSup>
                        </m:num>
                        <m:den>
                          <m:r>
                            <a:rPr lang="en-US" b="1" i="1" smtClean="0">
                              <a:latin typeface="Cambria Math"/>
                            </a:rPr>
                            <m:t>𝟐</m:t>
                          </m:r>
                          <m:r>
                            <a:rPr lang="en-US" b="1" i="1" smtClean="0">
                              <a:latin typeface="Cambria Math"/>
                            </a:rPr>
                            <m:t>𝒈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5012" y="3810000"/>
                <a:ext cx="821140" cy="70378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34917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6" grpId="0" animBg="1"/>
      <p:bldP spid="7" grpId="0"/>
      <p:bldP spid="9" grpId="0"/>
      <p:bldP spid="12" grpId="0" animBg="1"/>
      <p:bldP spid="13" grpId="0"/>
      <p:bldP spid="14" grpId="0"/>
      <p:bldP spid="17" grpId="0"/>
      <p:bldP spid="18" grpId="0"/>
      <p:bldP spid="19" grpId="0"/>
      <p:bldP spid="20" grpId="0"/>
      <p:bldP spid="21" grpId="0"/>
      <p:bldP spid="23" grpId="0"/>
      <p:bldP spid="24" grpId="0"/>
      <p:bldP spid="25" grpId="0"/>
      <p:bldP spid="26" grpId="0"/>
      <p:bldP spid="27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295400" y="3810000"/>
            <a:ext cx="533400" cy="457200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" name="Straight Arrow Connector 2"/>
          <p:cNvCxnSpPr>
            <a:stCxn id="2" idx="0"/>
          </p:cNvCxnSpPr>
          <p:nvPr/>
        </p:nvCxnSpPr>
        <p:spPr>
          <a:xfrm flipV="1">
            <a:off x="1562100" y="3200400"/>
            <a:ext cx="0" cy="60960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609600" y="533400"/>
            <a:ext cx="5029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2800" b="1" dirty="0" smtClean="0"/>
              <a:t>උපරිම උස  යාමට ගත වන කාලය</a:t>
            </a:r>
            <a:endParaRPr lang="en-US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009650" y="3200400"/>
            <a:ext cx="571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dirty="0" smtClean="0"/>
              <a:t>u</a:t>
            </a:r>
            <a:endParaRPr lang="en-US" dirty="0"/>
          </a:p>
        </p:txBody>
      </p:sp>
      <p:sp>
        <p:nvSpPr>
          <p:cNvPr id="6" name="Oval 5"/>
          <p:cNvSpPr/>
          <p:nvPr/>
        </p:nvSpPr>
        <p:spPr>
          <a:xfrm>
            <a:off x="1222043" y="1447800"/>
            <a:ext cx="533400" cy="457200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423364" y="1535668"/>
            <a:ext cx="872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v</a:t>
            </a:r>
            <a:r>
              <a:rPr lang="si-LK" dirty="0" smtClean="0"/>
              <a:t> = 0</a:t>
            </a:r>
            <a:endParaRPr lang="en-US" dirty="0"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1837330" y="2971800"/>
            <a:ext cx="0" cy="413266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869175" y="2971800"/>
            <a:ext cx="457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g</a:t>
            </a:r>
            <a:endParaRPr lang="si-LK" dirty="0" smtClean="0"/>
          </a:p>
          <a:p>
            <a:endParaRPr lang="en-US" dirty="0"/>
          </a:p>
        </p:txBody>
      </p:sp>
      <p:sp>
        <p:nvSpPr>
          <p:cNvPr id="10" name="Right Brace 9"/>
          <p:cNvSpPr/>
          <p:nvPr/>
        </p:nvSpPr>
        <p:spPr>
          <a:xfrm>
            <a:off x="2097775" y="1535668"/>
            <a:ext cx="228600" cy="2731532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2286000" y="2737598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dirty="0" smtClean="0"/>
              <a:t>h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3094630" y="1535668"/>
            <a:ext cx="502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2400" b="1" dirty="0" smtClean="0"/>
              <a:t>උපරිම උස දක්වා ,</a:t>
            </a:r>
            <a:endParaRPr lang="en-US" sz="2400" b="1" dirty="0"/>
          </a:p>
        </p:txBody>
      </p:sp>
      <p:cxnSp>
        <p:nvCxnSpPr>
          <p:cNvPr id="13" name="Straight Arrow Connector 12"/>
          <p:cNvCxnSpPr/>
          <p:nvPr/>
        </p:nvCxnSpPr>
        <p:spPr>
          <a:xfrm flipV="1">
            <a:off x="4114800" y="2133600"/>
            <a:ext cx="0" cy="35456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343400" y="2133600"/>
            <a:ext cx="609600" cy="47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2400" b="1" dirty="0" smtClean="0"/>
              <a:t>v</a:t>
            </a:r>
            <a:endParaRPr lang="en-US" sz="24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4724401" y="2154072"/>
            <a:ext cx="690348" cy="47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2400" b="1" dirty="0" smtClean="0"/>
              <a:t>=</a:t>
            </a:r>
            <a:endParaRPr lang="en-US" sz="24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5448868" y="2169178"/>
                <a:ext cx="35029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si-LK" sz="2400" b="1" i="1" smtClean="0">
                          <a:latin typeface="Cambria Math"/>
                        </a:rPr>
                        <m:t>+</m:t>
                      </m:r>
                    </m:oMath>
                  </m:oMathPara>
                </a14:m>
                <a:endParaRPr lang="si-LK" sz="2400" b="1" dirty="0" smtClean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48868" y="2169178"/>
                <a:ext cx="350293" cy="461665"/>
              </a:xfrm>
              <a:prstGeom prst="rect">
                <a:avLst/>
              </a:prstGeom>
              <a:blipFill rotWithShape="1">
                <a:blip r:embed="rId2"/>
                <a:stretch>
                  <a:fillRect l="-1754" t="-10526" r="-66667" b="-289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/>
          <p:cNvSpPr txBox="1"/>
          <p:nvPr/>
        </p:nvSpPr>
        <p:spPr>
          <a:xfrm>
            <a:off x="5813947" y="2052258"/>
            <a:ext cx="10395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4400" b="1" dirty="0" smtClean="0">
                <a:latin typeface="Arabic Typesetting" pitchFamily="66" charset="-78"/>
                <a:cs typeface="Arabic Typesetting" pitchFamily="66" charset="-78"/>
              </a:rPr>
              <a:t>at</a:t>
            </a:r>
            <a:endParaRPr lang="en-US" sz="4400" b="1" dirty="0"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419600" y="268044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2400" b="1" dirty="0" smtClean="0"/>
              <a:t>0</a:t>
            </a:r>
            <a:endParaRPr lang="en-US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4805149" y="2700912"/>
            <a:ext cx="609600" cy="47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2400" b="1" dirty="0" smtClean="0"/>
              <a:t>=</a:t>
            </a:r>
            <a:endParaRPr lang="en-US" sz="24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5818496" y="2599098"/>
            <a:ext cx="1039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3600" b="1" dirty="0" smtClean="0">
                <a:latin typeface="Arabic Typesetting" pitchFamily="66" charset="-78"/>
                <a:cs typeface="Arabic Typesetting" pitchFamily="66" charset="-78"/>
              </a:rPr>
              <a:t>gt</a:t>
            </a:r>
            <a:endParaRPr lang="en-US" sz="3600" b="1" dirty="0"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990833" y="3245429"/>
            <a:ext cx="1194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i-LK" sz="3600" b="1" dirty="0" smtClean="0">
                <a:latin typeface="Arabic Typesetting" pitchFamily="66" charset="-78"/>
                <a:cs typeface="Arabic Typesetting" pitchFamily="66" charset="-78"/>
              </a:rPr>
              <a:t>gt</a:t>
            </a:r>
            <a:endParaRPr lang="en-US" sz="3600" b="1" dirty="0"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800600" y="3306671"/>
            <a:ext cx="609600" cy="47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2400" b="1" dirty="0" smtClean="0"/>
              <a:t>=</a:t>
            </a:r>
            <a:endParaRPr lang="en-US" sz="2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4343400" y="3891758"/>
            <a:ext cx="4617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i-LK" sz="3600" b="1" dirty="0" smtClean="0">
                <a:latin typeface="Arabic Typesetting" pitchFamily="66" charset="-78"/>
                <a:cs typeface="Arabic Typesetting" pitchFamily="66" charset="-78"/>
              </a:rPr>
              <a:t>t</a:t>
            </a:r>
            <a:endParaRPr lang="en-US" sz="3600" b="1" dirty="0"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800600" y="3890274"/>
            <a:ext cx="609600" cy="47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2400" b="1" dirty="0" smtClean="0"/>
              <a:t>=</a:t>
            </a:r>
            <a:endParaRPr lang="en-US" sz="24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5185012" y="3810000"/>
                <a:ext cx="821140" cy="7948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4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si-LK" sz="2400" b="1" i="1" smtClean="0">
                              <a:latin typeface="Cambria Math"/>
                            </a:rPr>
                            <m:t>𝒖</m:t>
                          </m:r>
                        </m:num>
                        <m:den>
                          <m:r>
                            <a:rPr lang="en-US" sz="2400" b="1" i="1" smtClean="0">
                              <a:latin typeface="Cambria Math"/>
                            </a:rPr>
                            <m:t>𝒈</m:t>
                          </m:r>
                        </m:den>
                      </m:f>
                    </m:oMath>
                  </m:oMathPara>
                </a14:m>
                <a:endParaRPr lang="en-US" sz="2400" b="1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5012" y="3810000"/>
                <a:ext cx="821140" cy="794898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/>
          <p:cNvSpPr txBox="1"/>
          <p:nvPr/>
        </p:nvSpPr>
        <p:spPr>
          <a:xfrm>
            <a:off x="552450" y="2520666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dirty="0" smtClean="0"/>
              <a:t>t</a:t>
            </a:r>
            <a:endParaRPr lang="en-US" dirty="0"/>
          </a:p>
        </p:txBody>
      </p:sp>
      <p:sp>
        <p:nvSpPr>
          <p:cNvPr id="31" name="TextBox 30"/>
          <p:cNvSpPr txBox="1"/>
          <p:nvPr/>
        </p:nvSpPr>
        <p:spPr>
          <a:xfrm>
            <a:off x="5109949" y="2149902"/>
            <a:ext cx="609600" cy="47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2400" b="1" dirty="0" smtClean="0"/>
              <a:t>u</a:t>
            </a:r>
            <a:endParaRPr lang="en-US" sz="2400" b="1" dirty="0"/>
          </a:p>
        </p:txBody>
      </p:sp>
      <p:sp>
        <p:nvSpPr>
          <p:cNvPr id="32" name="TextBox 31"/>
          <p:cNvSpPr txBox="1"/>
          <p:nvPr/>
        </p:nvSpPr>
        <p:spPr>
          <a:xfrm>
            <a:off x="5144068" y="2730400"/>
            <a:ext cx="609600" cy="47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2400" b="1" dirty="0" smtClean="0"/>
              <a:t>u</a:t>
            </a:r>
            <a:endParaRPr lang="en-US" sz="24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5544402" y="2716768"/>
                <a:ext cx="35029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si-LK" sz="2400" b="1" i="1" smtClean="0">
                          <a:latin typeface="Cambria Math"/>
                        </a:rPr>
                        <m:t>−</m:t>
                      </m:r>
                    </m:oMath>
                  </m:oMathPara>
                </a14:m>
                <a:endParaRPr lang="si-LK" sz="2400" b="1" dirty="0" smtClean="0"/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44402" y="2716768"/>
                <a:ext cx="350293" cy="461665"/>
              </a:xfrm>
              <a:prstGeom prst="rect">
                <a:avLst/>
              </a:prstGeom>
              <a:blipFill rotWithShape="1">
                <a:blip r:embed="rId4"/>
                <a:stretch>
                  <a:fillRect t="-10667" r="-66667" b="-30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TextBox 34"/>
          <p:cNvSpPr txBox="1"/>
          <p:nvPr/>
        </p:nvSpPr>
        <p:spPr>
          <a:xfrm>
            <a:off x="5105400" y="3323441"/>
            <a:ext cx="609600" cy="47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2400" b="1" dirty="0" smtClean="0"/>
              <a:t>u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577382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6" grpId="0" animBg="1"/>
      <p:bldP spid="7" grpId="0"/>
      <p:bldP spid="9" grpId="0"/>
      <p:bldP spid="10" grpId="0" animBg="1"/>
      <p:bldP spid="11" grpId="0"/>
      <p:bldP spid="12" grpId="0"/>
      <p:bldP spid="14" grpId="0"/>
      <p:bldP spid="16" grpId="0"/>
      <p:bldP spid="17" grpId="0"/>
      <p:bldP spid="18" grpId="0"/>
      <p:bldP spid="19" grpId="0"/>
      <p:bldP spid="21" grpId="0"/>
      <p:bldP spid="23" grpId="0"/>
      <p:bldP spid="24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295400" y="3810000"/>
            <a:ext cx="533400" cy="457200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" name="Straight Arrow Connector 2"/>
          <p:cNvCxnSpPr>
            <a:stCxn id="2" idx="0"/>
          </p:cNvCxnSpPr>
          <p:nvPr/>
        </p:nvCxnSpPr>
        <p:spPr>
          <a:xfrm flipV="1">
            <a:off x="1562100" y="3200400"/>
            <a:ext cx="0" cy="60960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609600" y="609600"/>
            <a:ext cx="5029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2800" b="1" dirty="0" smtClean="0">
                <a:solidFill>
                  <a:srgbClr val="002060"/>
                </a:solidFill>
              </a:rPr>
              <a:t>පියාසර කාලය</a:t>
            </a:r>
            <a:endParaRPr lang="en-US" sz="2800" b="1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09650" y="3200400"/>
            <a:ext cx="571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dirty="0" smtClean="0"/>
              <a:t>u</a:t>
            </a:r>
            <a:endParaRPr lang="en-US" dirty="0"/>
          </a:p>
        </p:txBody>
      </p:sp>
      <p:sp>
        <p:nvSpPr>
          <p:cNvPr id="6" name="Oval 5"/>
          <p:cNvSpPr/>
          <p:nvPr/>
        </p:nvSpPr>
        <p:spPr>
          <a:xfrm>
            <a:off x="1222043" y="1447800"/>
            <a:ext cx="533400" cy="457200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423364" y="1535668"/>
            <a:ext cx="872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v</a:t>
            </a:r>
            <a:r>
              <a:rPr lang="si-LK" dirty="0" smtClean="0"/>
              <a:t> = 0</a:t>
            </a:r>
            <a:endParaRPr lang="en-US" dirty="0"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1837330" y="2971800"/>
            <a:ext cx="0" cy="413266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869175" y="2971800"/>
            <a:ext cx="457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g</a:t>
            </a:r>
            <a:endParaRPr lang="si-LK" dirty="0" smtClean="0"/>
          </a:p>
          <a:p>
            <a:endParaRPr lang="en-US" dirty="0"/>
          </a:p>
        </p:txBody>
      </p:sp>
      <p:sp>
        <p:nvSpPr>
          <p:cNvPr id="10" name="Right Brace 9"/>
          <p:cNvSpPr/>
          <p:nvPr/>
        </p:nvSpPr>
        <p:spPr>
          <a:xfrm>
            <a:off x="2097775" y="1535668"/>
            <a:ext cx="228600" cy="2731532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2286000" y="2737598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dirty="0" smtClean="0"/>
              <a:t>h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3094630" y="1535668"/>
            <a:ext cx="502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2400" b="1" dirty="0" smtClean="0"/>
              <a:t>මුළු චලිතය සදහා ,</a:t>
            </a:r>
            <a:endParaRPr lang="en-US" sz="2400" b="1" dirty="0"/>
          </a:p>
        </p:txBody>
      </p:sp>
      <p:cxnSp>
        <p:nvCxnSpPr>
          <p:cNvPr id="13" name="Straight Arrow Connector 12"/>
          <p:cNvCxnSpPr/>
          <p:nvPr/>
        </p:nvCxnSpPr>
        <p:spPr>
          <a:xfrm flipV="1">
            <a:off x="4114800" y="2133600"/>
            <a:ext cx="0" cy="35456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343400" y="2133600"/>
            <a:ext cx="609600" cy="47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2400" dirty="0" smtClean="0"/>
              <a:t>s</a:t>
            </a:r>
            <a:endParaRPr lang="en-US" sz="2400" dirty="0"/>
          </a:p>
        </p:txBody>
      </p:sp>
      <p:sp>
        <p:nvSpPr>
          <p:cNvPr id="16" name="TextBox 15"/>
          <p:cNvSpPr txBox="1"/>
          <p:nvPr/>
        </p:nvSpPr>
        <p:spPr>
          <a:xfrm>
            <a:off x="4724401" y="2154072"/>
            <a:ext cx="690348" cy="47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2400" b="1" dirty="0" smtClean="0"/>
              <a:t>=</a:t>
            </a:r>
            <a:endParaRPr lang="en-US" sz="24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5448868" y="2169178"/>
                <a:ext cx="35029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si-LK" sz="2400" b="1" i="1" smtClean="0">
                          <a:latin typeface="Cambria Math"/>
                        </a:rPr>
                        <m:t>+</m:t>
                      </m:r>
                    </m:oMath>
                  </m:oMathPara>
                </a14:m>
                <a:endParaRPr lang="si-LK" sz="2400" b="1" dirty="0" smtClean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48868" y="2169178"/>
                <a:ext cx="350293" cy="461665"/>
              </a:xfrm>
              <a:prstGeom prst="rect">
                <a:avLst/>
              </a:prstGeom>
              <a:blipFill rotWithShape="1">
                <a:blip r:embed="rId2"/>
                <a:stretch>
                  <a:fillRect l="-1754" t="-10526" r="-66667" b="-289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5813947" y="2052258"/>
                <a:ext cx="2110853" cy="7847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i-LK" sz="4400" b="1" dirty="0" smtClean="0">
                    <a:latin typeface="Arabic Typesetting" pitchFamily="66" charset="-78"/>
                    <a:cs typeface="Arabic Typesetting" pitchFamily="66" charset="-78"/>
                  </a:rPr>
                  <a:t>½ a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si-LK" sz="2400" b="1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si-LK" sz="2400" b="1" i="1" dirty="0" smtClean="0">
                            <a:latin typeface="Cambria Math"/>
                          </a:rPr>
                          <m:t>𝒕</m:t>
                        </m:r>
                      </m:e>
                      <m:sup>
                        <m:r>
                          <a:rPr lang="si-LK" sz="2400" b="1" i="1" dirty="0" smtClean="0"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endParaRPr lang="en-US" sz="2400" b="1" dirty="0">
                  <a:latin typeface="Arabic Typesetting" pitchFamily="66" charset="-78"/>
                  <a:cs typeface="Arabic Typesetting" pitchFamily="66" charset="-78"/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13947" y="2052258"/>
                <a:ext cx="2110853" cy="784767"/>
              </a:xfrm>
              <a:prstGeom prst="rect">
                <a:avLst/>
              </a:prstGeom>
              <a:blipFill rotWithShape="1">
                <a:blip r:embed="rId3"/>
                <a:stretch>
                  <a:fillRect l="-11850" t="-15625" b="-3515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4419600" y="268044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2400" b="1" dirty="0" smtClean="0"/>
              <a:t>0</a:t>
            </a:r>
            <a:endParaRPr lang="en-US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4805149" y="2700912"/>
            <a:ext cx="609600" cy="47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2400" b="1" dirty="0" smtClean="0"/>
              <a:t>=</a:t>
            </a:r>
            <a:endParaRPr lang="en-US" sz="2400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4800600" y="3306671"/>
            <a:ext cx="609600" cy="47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2400" b="1" dirty="0" smtClean="0"/>
              <a:t>=</a:t>
            </a:r>
            <a:endParaRPr lang="en-US" sz="2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4343400" y="3891758"/>
            <a:ext cx="4617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i-LK" sz="3600" b="1" dirty="0" smtClean="0">
                <a:latin typeface="Arabic Typesetting" pitchFamily="66" charset="-78"/>
                <a:cs typeface="Arabic Typesetting" pitchFamily="66" charset="-78"/>
              </a:rPr>
              <a:t>t</a:t>
            </a:r>
            <a:endParaRPr lang="en-US" sz="3600" b="1" dirty="0"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800600" y="3890274"/>
            <a:ext cx="609600" cy="47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2400" b="1" dirty="0" smtClean="0"/>
              <a:t>=</a:t>
            </a:r>
            <a:endParaRPr lang="en-US" sz="24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5185012" y="3810000"/>
                <a:ext cx="821140" cy="8509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4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si-LK" sz="2400" b="1" i="1" smtClean="0">
                              <a:latin typeface="Cambria Math"/>
                            </a:rPr>
                            <m:t>𝟐</m:t>
                          </m:r>
                          <m:r>
                            <a:rPr lang="si-LK" sz="2400" b="1" i="1" smtClean="0">
                              <a:latin typeface="Cambria Math"/>
                            </a:rPr>
                            <m:t>𝒖</m:t>
                          </m:r>
                        </m:num>
                        <m:den>
                          <m:r>
                            <a:rPr lang="en-US" sz="2400" b="1" i="1" smtClean="0">
                              <a:latin typeface="Cambria Math"/>
                            </a:rPr>
                            <m:t>𝒈</m:t>
                          </m:r>
                        </m:den>
                      </m:f>
                    </m:oMath>
                  </m:oMathPara>
                </a14:m>
                <a:endParaRPr lang="en-US" sz="2400" b="1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5012" y="3810000"/>
                <a:ext cx="821140" cy="850939"/>
              </a:xfrm>
              <a:prstGeom prst="rect">
                <a:avLst/>
              </a:prstGeom>
              <a:blipFill rotWithShape="1">
                <a:blip r:embed="rId4"/>
                <a:stretch>
                  <a:fillRect r="-820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/>
          <p:cNvSpPr txBox="1"/>
          <p:nvPr/>
        </p:nvSpPr>
        <p:spPr>
          <a:xfrm>
            <a:off x="552450" y="2520666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dirty="0" smtClean="0"/>
              <a:t>t</a:t>
            </a:r>
            <a:endParaRPr lang="en-US" dirty="0"/>
          </a:p>
        </p:txBody>
      </p:sp>
      <p:sp>
        <p:nvSpPr>
          <p:cNvPr id="31" name="TextBox 30"/>
          <p:cNvSpPr txBox="1"/>
          <p:nvPr/>
        </p:nvSpPr>
        <p:spPr>
          <a:xfrm>
            <a:off x="5109949" y="2149902"/>
            <a:ext cx="609600" cy="47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2400" dirty="0" smtClean="0"/>
              <a:t>ut</a:t>
            </a:r>
            <a:endParaRPr lang="en-US" sz="2400" dirty="0"/>
          </a:p>
        </p:txBody>
      </p:sp>
      <p:sp>
        <p:nvSpPr>
          <p:cNvPr id="32" name="TextBox 31"/>
          <p:cNvSpPr txBox="1"/>
          <p:nvPr/>
        </p:nvSpPr>
        <p:spPr>
          <a:xfrm>
            <a:off x="5144068" y="2730400"/>
            <a:ext cx="609600" cy="47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2400" dirty="0" smtClean="0"/>
              <a:t>ut</a:t>
            </a:r>
            <a:endParaRPr 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5544402" y="2716768"/>
                <a:ext cx="35029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si-LK" sz="2400" b="1" i="1" smtClean="0">
                          <a:latin typeface="Cambria Math"/>
                        </a:rPr>
                        <m:t>−</m:t>
                      </m:r>
                    </m:oMath>
                  </m:oMathPara>
                </a14:m>
                <a:endParaRPr lang="si-LK" sz="2400" b="1" dirty="0" smtClean="0"/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44402" y="2716768"/>
                <a:ext cx="350293" cy="461665"/>
              </a:xfrm>
              <a:prstGeom prst="rect">
                <a:avLst/>
              </a:prstGeom>
              <a:blipFill rotWithShape="1">
                <a:blip r:embed="rId5"/>
                <a:stretch>
                  <a:fillRect t="-10667" r="-66667" b="-30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TextBox 34"/>
          <p:cNvSpPr txBox="1"/>
          <p:nvPr/>
        </p:nvSpPr>
        <p:spPr>
          <a:xfrm>
            <a:off x="5217995" y="3270200"/>
            <a:ext cx="609600" cy="47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2400" dirty="0" smtClean="0"/>
              <a:t>ut</a:t>
            </a:r>
            <a:endParaRPr 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5998192" y="2669557"/>
                <a:ext cx="2110853" cy="7847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i-LK" sz="4400" b="1" dirty="0" smtClean="0">
                    <a:latin typeface="Arabic Typesetting" pitchFamily="66" charset="-78"/>
                    <a:cs typeface="Arabic Typesetting" pitchFamily="66" charset="-78"/>
                  </a:rPr>
                  <a:t>½ </a:t>
                </a:r>
                <a:r>
                  <a:rPr lang="si-LK" sz="3600" b="1" dirty="0" smtClean="0">
                    <a:latin typeface="Arabic Typesetting" pitchFamily="66" charset="-78"/>
                    <a:cs typeface="Arabic Typesetting" pitchFamily="66" charset="-78"/>
                  </a:rPr>
                  <a:t>g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si-LK" sz="2400" b="1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si-LK" sz="2400" b="1" i="1" dirty="0" smtClean="0">
                            <a:latin typeface="Cambria Math"/>
                          </a:rPr>
                          <m:t>𝒕</m:t>
                        </m:r>
                      </m:e>
                      <m:sup>
                        <m:r>
                          <a:rPr lang="si-LK" sz="2400" b="1" i="1" dirty="0" smtClean="0"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endParaRPr lang="en-US" sz="2400" b="1" dirty="0">
                  <a:latin typeface="Arabic Typesetting" pitchFamily="66" charset="-78"/>
                  <a:cs typeface="Arabic Typesetting" pitchFamily="66" charset="-78"/>
                </a:endParaRP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98192" y="2669557"/>
                <a:ext cx="2110853" cy="784767"/>
              </a:xfrm>
              <a:prstGeom prst="rect">
                <a:avLst/>
              </a:prstGeom>
              <a:blipFill rotWithShape="1">
                <a:blip r:embed="rId6"/>
                <a:stretch>
                  <a:fillRect l="-11850" t="-15504" b="-3410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2630608" y="3150440"/>
                <a:ext cx="2110853" cy="7847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si-LK" sz="4400" b="1" dirty="0" smtClean="0">
                    <a:latin typeface="Arabic Typesetting" pitchFamily="66" charset="-78"/>
                    <a:cs typeface="Arabic Typesetting" pitchFamily="66" charset="-78"/>
                  </a:rPr>
                  <a:t>½ a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si-LK" sz="2400" b="1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si-LK" sz="2400" b="1" i="1" dirty="0" smtClean="0">
                            <a:latin typeface="Cambria Math"/>
                          </a:rPr>
                          <m:t>𝒕</m:t>
                        </m:r>
                      </m:e>
                      <m:sup>
                        <m:r>
                          <a:rPr lang="si-LK" sz="2400" b="1" i="1" dirty="0" smtClean="0"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endParaRPr lang="en-US" sz="2400" b="1" dirty="0">
                  <a:latin typeface="Arabic Typesetting" pitchFamily="66" charset="-78"/>
                  <a:cs typeface="Arabic Typesetting" pitchFamily="66" charset="-78"/>
                </a:endParaRP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0608" y="3150440"/>
                <a:ext cx="2110853" cy="784767"/>
              </a:xfrm>
              <a:prstGeom prst="rect">
                <a:avLst/>
              </a:prstGeom>
              <a:blipFill rotWithShape="1">
                <a:blip r:embed="rId7"/>
                <a:stretch>
                  <a:fillRect t="-15504" r="-7514" b="-3410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781050" y="4953000"/>
            <a:ext cx="77533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2400" b="1" dirty="0" smtClean="0"/>
              <a:t>උපරිම උස දක්වා යාමට ගත වන කාලය මෙන් දෙගුණයක් පියාසර කාලය යාමට ගත වේ.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995323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6" grpId="0" animBg="1"/>
      <p:bldP spid="7" grpId="0"/>
      <p:bldP spid="9" grpId="0"/>
      <p:bldP spid="10" grpId="0" animBg="1"/>
      <p:bldP spid="11" grpId="0"/>
      <p:bldP spid="12" grpId="0"/>
      <p:bldP spid="14" grpId="0"/>
      <p:bldP spid="16" grpId="0"/>
      <p:bldP spid="17" grpId="0"/>
      <p:bldP spid="18" grpId="0"/>
      <p:bldP spid="19" grpId="0"/>
      <p:bldP spid="21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5" grpId="0"/>
      <p:bldP spid="34" grpId="0"/>
      <p:bldP spid="36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295400" y="3810000"/>
            <a:ext cx="533400" cy="457200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" name="Straight Arrow Connector 2"/>
          <p:cNvCxnSpPr>
            <a:stCxn id="2" idx="0"/>
          </p:cNvCxnSpPr>
          <p:nvPr/>
        </p:nvCxnSpPr>
        <p:spPr>
          <a:xfrm flipV="1">
            <a:off x="1562100" y="3200400"/>
            <a:ext cx="0" cy="60960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609600" y="609600"/>
            <a:ext cx="57286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2800" b="1" dirty="0" smtClean="0">
                <a:solidFill>
                  <a:srgbClr val="002060"/>
                </a:solidFill>
              </a:rPr>
              <a:t>වස්තුව නැවත බිම වදින ප්‍රවේගය</a:t>
            </a:r>
            <a:endParaRPr lang="en-US" sz="2800" b="1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09650" y="3200400"/>
            <a:ext cx="571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dirty="0" smtClean="0"/>
              <a:t>u</a:t>
            </a:r>
            <a:endParaRPr lang="en-US" dirty="0"/>
          </a:p>
        </p:txBody>
      </p:sp>
      <p:sp>
        <p:nvSpPr>
          <p:cNvPr id="6" name="Oval 5"/>
          <p:cNvSpPr/>
          <p:nvPr/>
        </p:nvSpPr>
        <p:spPr>
          <a:xfrm>
            <a:off x="1222043" y="1447800"/>
            <a:ext cx="533400" cy="457200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423364" y="1535668"/>
            <a:ext cx="872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v</a:t>
            </a:r>
            <a:r>
              <a:rPr lang="si-LK" dirty="0" smtClean="0"/>
              <a:t> = 0</a:t>
            </a:r>
            <a:endParaRPr lang="en-US" dirty="0"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1837330" y="2971800"/>
            <a:ext cx="0" cy="413266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869175" y="2971800"/>
            <a:ext cx="457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g</a:t>
            </a:r>
            <a:endParaRPr lang="si-LK" dirty="0" smtClean="0"/>
          </a:p>
          <a:p>
            <a:endParaRPr lang="en-US" dirty="0"/>
          </a:p>
        </p:txBody>
      </p:sp>
      <p:sp>
        <p:nvSpPr>
          <p:cNvPr id="12" name="Right Brace 11"/>
          <p:cNvSpPr/>
          <p:nvPr/>
        </p:nvSpPr>
        <p:spPr>
          <a:xfrm>
            <a:off x="2097775" y="1535668"/>
            <a:ext cx="228600" cy="2731532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2286000" y="2737598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dirty="0" smtClean="0"/>
              <a:t>h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094630" y="1535668"/>
            <a:ext cx="502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2400" b="1" dirty="0" smtClean="0"/>
              <a:t>මුළු චලිතයට ,</a:t>
            </a:r>
            <a:endParaRPr lang="en-US" sz="2400" b="1" dirty="0"/>
          </a:p>
        </p:txBody>
      </p:sp>
      <p:cxnSp>
        <p:nvCxnSpPr>
          <p:cNvPr id="15" name="Straight Arrow Connector 14"/>
          <p:cNvCxnSpPr/>
          <p:nvPr/>
        </p:nvCxnSpPr>
        <p:spPr>
          <a:xfrm flipV="1">
            <a:off x="4114800" y="2133600"/>
            <a:ext cx="0" cy="35456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4343400" y="2133600"/>
                <a:ext cx="609600" cy="4700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400" b="1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si-LK" sz="2400" b="1" i="0" smtClean="0">
                              <a:latin typeface="Cambria Math"/>
                            </a:rPr>
                            <m:t>𝐯</m:t>
                          </m:r>
                        </m:e>
                        <m:sup>
                          <m:r>
                            <a:rPr lang="si-LK" sz="2400" b="1" i="0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en-US" sz="2400" b="1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43400" y="2133600"/>
                <a:ext cx="609600" cy="470000"/>
              </a:xfrm>
              <a:prstGeom prst="rect">
                <a:avLst/>
              </a:prstGeom>
              <a:blipFill rotWithShape="1">
                <a:blip r:embed="rId2"/>
                <a:stretch>
                  <a:fillRect t="-10390" r="-23000" b="-2727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5029200" y="2140424"/>
                <a:ext cx="609600" cy="4700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400" b="1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si-LK" sz="2400" b="1" i="1" smtClean="0">
                              <a:latin typeface="Cambria Math"/>
                            </a:rPr>
                            <m:t>𝒖</m:t>
                          </m:r>
                        </m:e>
                        <m:sup>
                          <m:r>
                            <a:rPr lang="si-LK" sz="2400" b="1" i="0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en-US" sz="2400" b="1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29200" y="2140424"/>
                <a:ext cx="609600" cy="470000"/>
              </a:xfrm>
              <a:prstGeom prst="rect">
                <a:avLst/>
              </a:prstGeom>
              <a:blipFill rotWithShape="1">
                <a:blip r:embed="rId3"/>
                <a:stretch>
                  <a:fillRect t="-10390" r="-25000" b="-2727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4800600" y="2154072"/>
            <a:ext cx="609600" cy="47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2400" b="1" dirty="0" smtClean="0"/>
              <a:t>=</a:t>
            </a:r>
            <a:endParaRPr lang="en-US" sz="24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5392003" y="2133600"/>
                <a:ext cx="6096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si-LK" sz="2400" b="1" i="1" smtClean="0">
                          <a:latin typeface="Cambria Math"/>
                        </a:rPr>
                        <m:t>+</m:t>
                      </m:r>
                    </m:oMath>
                  </m:oMathPara>
                </a14:m>
                <a:endParaRPr lang="si-LK" sz="2400" b="1" dirty="0" smtClean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2003" y="2133600"/>
                <a:ext cx="609600" cy="461665"/>
              </a:xfrm>
              <a:prstGeom prst="rect">
                <a:avLst/>
              </a:prstGeom>
              <a:blipFill rotWithShape="1">
                <a:blip r:embed="rId4"/>
                <a:stretch>
                  <a:fillRect t="-10526" r="-11000" b="-289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Box 20"/>
          <p:cNvSpPr txBox="1"/>
          <p:nvPr/>
        </p:nvSpPr>
        <p:spPr>
          <a:xfrm>
            <a:off x="5813947" y="2052258"/>
            <a:ext cx="1039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3600" b="1" dirty="0" smtClean="0">
                <a:latin typeface="Arabic Typesetting" pitchFamily="66" charset="-78"/>
                <a:cs typeface="Arabic Typesetting" pitchFamily="66" charset="-78"/>
              </a:rPr>
              <a:t>2 as</a:t>
            </a:r>
            <a:endParaRPr lang="en-US" sz="3600" b="1" dirty="0"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943600" y="26670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2400" b="1" dirty="0" smtClean="0"/>
              <a:t>0</a:t>
            </a:r>
            <a:endParaRPr lang="en-US" sz="24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5033749" y="2687264"/>
                <a:ext cx="609600" cy="4700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400" b="1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si-LK" sz="2400" b="1" i="1" smtClean="0">
                              <a:latin typeface="Cambria Math"/>
                            </a:rPr>
                            <m:t>𝒖</m:t>
                          </m:r>
                        </m:e>
                        <m:sup>
                          <m:r>
                            <a:rPr lang="si-LK" sz="2400" b="1" i="0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en-US" sz="2400" b="1" dirty="0"/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3749" y="2687264"/>
                <a:ext cx="609600" cy="470000"/>
              </a:xfrm>
              <a:prstGeom prst="rect">
                <a:avLst/>
              </a:prstGeom>
              <a:blipFill rotWithShape="1">
                <a:blip r:embed="rId5"/>
                <a:stretch>
                  <a:fillRect t="-10390" r="-25000" b="-2727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4805149" y="2700912"/>
            <a:ext cx="609600" cy="47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2400" b="1" dirty="0" smtClean="0"/>
              <a:t>=</a:t>
            </a:r>
            <a:endParaRPr lang="en-US" sz="24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5396552" y="2680440"/>
                <a:ext cx="609600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si-LK" sz="24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+</m:t>
                      </m:r>
                    </m:oMath>
                  </m:oMathPara>
                </a14:m>
                <a:endParaRPr lang="si-LK" sz="2400" b="1" dirty="0" smtClean="0">
                  <a:solidFill>
                    <a:schemeClr val="tx1"/>
                  </a:solidFill>
                </a:endParaRPr>
              </a:p>
              <a:p>
                <a:endParaRPr lang="si-LK" sz="2400" b="1" dirty="0" smtClean="0">
                  <a:solidFill>
                    <a:schemeClr val="tx1"/>
                  </a:solidFill>
                </a:endParaRPr>
              </a:p>
              <a:p>
                <a:endParaRPr lang="si-LK" sz="2400" b="1" dirty="0" smtClean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6552" y="2680440"/>
                <a:ext cx="609600" cy="1200329"/>
              </a:xfrm>
              <a:prstGeom prst="rect">
                <a:avLst/>
              </a:prstGeom>
              <a:blipFill rotWithShape="1">
                <a:blip r:embed="rId6"/>
                <a:stretch>
                  <a:fillRect l="-15000" t="-4061" r="-12000" b="-1066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TextBox 31"/>
          <p:cNvSpPr txBox="1"/>
          <p:nvPr/>
        </p:nvSpPr>
        <p:spPr>
          <a:xfrm>
            <a:off x="3517710" y="3557603"/>
            <a:ext cx="1194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i-LK" sz="3600" b="1" dirty="0" smtClean="0">
                <a:latin typeface="Arabic Typesetting" pitchFamily="66" charset="-78"/>
                <a:cs typeface="Arabic Typesetting" pitchFamily="66" charset="-78"/>
              </a:rPr>
              <a:t>v</a:t>
            </a:r>
            <a:endParaRPr lang="en-US" sz="3600" b="1" dirty="0"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834719" y="3618131"/>
            <a:ext cx="609600" cy="47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2400" b="1" dirty="0" smtClean="0"/>
              <a:t>=</a:t>
            </a:r>
            <a:endParaRPr lang="en-US" sz="24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4208059" y="2708433"/>
                <a:ext cx="609600" cy="4700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400" b="1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si-LK" sz="2400" b="1" i="0" smtClean="0">
                              <a:latin typeface="Cambria Math"/>
                            </a:rPr>
                            <m:t>𝐯</m:t>
                          </m:r>
                        </m:e>
                        <m:sup>
                          <m:r>
                            <a:rPr lang="si-LK" sz="2400" b="1" i="0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en-US" sz="2400" b="1" dirty="0"/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08059" y="2708433"/>
                <a:ext cx="609600" cy="470000"/>
              </a:xfrm>
              <a:prstGeom prst="rect">
                <a:avLst/>
              </a:prstGeom>
              <a:blipFill rotWithShape="1">
                <a:blip r:embed="rId7"/>
                <a:stretch>
                  <a:fillRect t="-10390" r="-24000" b="-2727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TextBox 35"/>
          <p:cNvSpPr txBox="1"/>
          <p:nvPr/>
        </p:nvSpPr>
        <p:spPr>
          <a:xfrm>
            <a:off x="5130421" y="3528119"/>
            <a:ext cx="1194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i-LK" sz="3600" b="1" dirty="0" smtClean="0">
                <a:latin typeface="Arabic Typesetting" pitchFamily="66" charset="-78"/>
                <a:cs typeface="Arabic Typesetting" pitchFamily="66" charset="-78"/>
              </a:rPr>
              <a:t>+/- u</a:t>
            </a:r>
            <a:endParaRPr lang="en-US" sz="3600" b="1" dirty="0"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183340" y="4620862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2400" b="1" dirty="0" smtClean="0"/>
              <a:t>බිම වදින ප්‍රවේගය -u වේ .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117101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6" grpId="0" animBg="1"/>
      <p:bldP spid="7" grpId="0"/>
      <p:bldP spid="9" grpId="0"/>
      <p:bldP spid="12" grpId="0" animBg="1"/>
      <p:bldP spid="13" grpId="0"/>
      <p:bldP spid="14" grpId="0"/>
      <p:bldP spid="17" grpId="0"/>
      <p:bldP spid="18" grpId="0"/>
      <p:bldP spid="19" grpId="0"/>
      <p:bldP spid="20" grpId="0"/>
      <p:bldP spid="21" grpId="0"/>
      <p:bldP spid="23" grpId="0"/>
      <p:bldP spid="24" grpId="0"/>
      <p:bldP spid="25" grpId="0"/>
      <p:bldP spid="26" grpId="0"/>
      <p:bldP spid="32" grpId="0"/>
      <p:bldP spid="33" grpId="0"/>
      <p:bldP spid="35" grpId="0"/>
      <p:bldP spid="36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5800" y="533400"/>
            <a:ext cx="5867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sz="2800" b="1" dirty="0" smtClean="0"/>
              <a:t>වස්තුවට අදාළ චලිත ප්‍රස්තාර</a:t>
            </a:r>
            <a:endParaRPr lang="en-US" sz="2800" b="1" dirty="0"/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1371600" y="1447800"/>
            <a:ext cx="0" cy="228600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1371600" y="2667000"/>
            <a:ext cx="1905000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1371600" y="1828800"/>
            <a:ext cx="1676400" cy="17526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854122" y="1257300"/>
            <a:ext cx="5334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b="1" dirty="0" smtClean="0"/>
              <a:t>v</a:t>
            </a:r>
            <a:endParaRPr lang="en-US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3310719" y="2400300"/>
            <a:ext cx="5334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b="1" dirty="0" smtClean="0"/>
              <a:t>t</a:t>
            </a:r>
            <a:endParaRPr lang="en-US" b="1" dirty="0"/>
          </a:p>
        </p:txBody>
      </p:sp>
      <p:cxnSp>
        <p:nvCxnSpPr>
          <p:cNvPr id="16" name="Straight Arrow Connector 15"/>
          <p:cNvCxnSpPr/>
          <p:nvPr/>
        </p:nvCxnSpPr>
        <p:spPr>
          <a:xfrm flipV="1">
            <a:off x="5452281" y="1447800"/>
            <a:ext cx="0" cy="228600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5452281" y="2667000"/>
            <a:ext cx="1905000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4934803" y="1257300"/>
            <a:ext cx="5334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b="1" dirty="0" smtClean="0"/>
              <a:t>s</a:t>
            </a:r>
            <a:endParaRPr lang="en-US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7391400" y="2400300"/>
            <a:ext cx="5334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b="1" dirty="0" smtClean="0"/>
              <a:t>t</a:t>
            </a:r>
            <a:endParaRPr lang="en-US" b="1" dirty="0"/>
          </a:p>
        </p:txBody>
      </p:sp>
      <p:sp>
        <p:nvSpPr>
          <p:cNvPr id="21" name="Arc 20"/>
          <p:cNvSpPr/>
          <p:nvPr/>
        </p:nvSpPr>
        <p:spPr>
          <a:xfrm>
            <a:off x="5468203" y="1885950"/>
            <a:ext cx="1672419" cy="1562100"/>
          </a:xfrm>
          <a:prstGeom prst="arc">
            <a:avLst>
              <a:gd name="adj1" fmla="val 10817123"/>
              <a:gd name="adj2" fmla="val 21485579"/>
            </a:avLst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Arrow Connector 21"/>
          <p:cNvCxnSpPr/>
          <p:nvPr/>
        </p:nvCxnSpPr>
        <p:spPr>
          <a:xfrm flipV="1">
            <a:off x="4188156" y="3951027"/>
            <a:ext cx="0" cy="228600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4188156" y="5170227"/>
            <a:ext cx="1905000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4204078" y="5867400"/>
            <a:ext cx="746647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3670678" y="3760527"/>
            <a:ext cx="5334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b="1" dirty="0" smtClean="0"/>
              <a:t>a</a:t>
            </a:r>
            <a:endParaRPr lang="en-US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6127275" y="4903527"/>
            <a:ext cx="5334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i-LK" b="1" dirty="0" smtClean="0"/>
              <a:t>t</a:t>
            </a:r>
            <a:endParaRPr lang="en-US" b="1" dirty="0"/>
          </a:p>
        </p:txBody>
      </p:sp>
      <p:cxnSp>
        <p:nvCxnSpPr>
          <p:cNvPr id="28" name="Straight Connector 27"/>
          <p:cNvCxnSpPr/>
          <p:nvPr/>
        </p:nvCxnSpPr>
        <p:spPr>
          <a:xfrm>
            <a:off x="4950156" y="4495800"/>
            <a:ext cx="746647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4934803" y="4495800"/>
            <a:ext cx="0" cy="1371600"/>
          </a:xfrm>
          <a:prstGeom prst="line">
            <a:avLst/>
          </a:prstGeom>
          <a:ln w="28575">
            <a:solidFill>
              <a:srgbClr val="FF0000"/>
            </a:solidFill>
            <a:prstDash val="dash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6334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9" grpId="0"/>
      <p:bldP spid="20" grpId="0"/>
      <p:bldP spid="21" grpId="0" animBg="1"/>
      <p:bldP spid="25" grpId="0"/>
      <p:bldP spid="2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IdeaPad\Documents\Bluetooth Exchange Folder\images (16)1.jpe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229" b="8564"/>
          <a:stretch/>
        </p:blipFill>
        <p:spPr bwMode="auto">
          <a:xfrm>
            <a:off x="2438400" y="1143000"/>
            <a:ext cx="4191000" cy="39101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9856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">
  <a:themeElements>
    <a:clrScheme name="Horizon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329</TotalTime>
  <Words>991</Words>
  <Application>Microsoft Office PowerPoint</Application>
  <PresentationFormat>On-screen Show (4:3)</PresentationFormat>
  <Paragraphs>128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Aspect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IdeaPad</dc:creator>
  <cp:lastModifiedBy>IdeaPad</cp:lastModifiedBy>
  <cp:revision>28</cp:revision>
  <dcterms:created xsi:type="dcterms:W3CDTF">2020-11-29T15:43:02Z</dcterms:created>
  <dcterms:modified xsi:type="dcterms:W3CDTF">2020-11-30T16:35:15Z</dcterms:modified>
</cp:coreProperties>
</file>