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C80D727-DD8C-4852-9966-2BBD35F21C5B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D5E8F56-4999-4EE2-8059-6D5F717AE5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4" Type="http://schemas.openxmlformats.org/officeDocument/2006/relationships/image" Target="../media/image10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24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/>
        </p:nvSpPr>
        <p:spPr>
          <a:xfrm>
            <a:off x="939800" y="5583383"/>
            <a:ext cx="712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 Black" pitchFamily="34" charset="0"/>
              </a:rPr>
              <a:t>Ireshi</a:t>
            </a:r>
            <a:r>
              <a:rPr lang="en-US" sz="3600" dirty="0" smtClean="0">
                <a:latin typeface="Arial Black" pitchFamily="34" charset="0"/>
              </a:rPr>
              <a:t> </a:t>
            </a:r>
            <a:r>
              <a:rPr lang="en-US" sz="3600" dirty="0" err="1" smtClean="0">
                <a:latin typeface="Arial Black" pitchFamily="34" charset="0"/>
              </a:rPr>
              <a:t>Abeysinghe</a:t>
            </a:r>
            <a:r>
              <a:rPr lang="en-US" sz="3600" dirty="0" smtClean="0">
                <a:latin typeface="Arial Black" pitchFamily="34" charset="0"/>
              </a:rPr>
              <a:t> </a:t>
            </a:r>
            <a:endParaRPr lang="en-US" sz="36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055" y="257309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Black" pitchFamily="34" charset="0"/>
              </a:rPr>
              <a:t>ADVANCED LEVEL PHYSICS</a:t>
            </a:r>
            <a:endParaRPr lang="en-US" sz="40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655" y="7620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5400" b="1" dirty="0" smtClean="0"/>
              <a:t>ගුරුත්වය යටතේ ආනත</a:t>
            </a:r>
          </a:p>
          <a:p>
            <a:pPr algn="ctr"/>
            <a:r>
              <a:rPr lang="si-LK" sz="5400" b="1" dirty="0" smtClean="0"/>
              <a:t>චලිතය </a:t>
            </a:r>
            <a:endParaRPr lang="en-US" sz="5400" b="1" dirty="0"/>
          </a:p>
        </p:txBody>
      </p:sp>
      <p:pic>
        <p:nvPicPr>
          <p:cNvPr id="8" name="Picture 2" descr="C:\Users\IdeaPad\Documents\Bluetooth Exchange Folder\projectile-motion-grade-9-22-6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88" r="1316" b="15959"/>
          <a:stretch/>
        </p:blipFill>
        <p:spPr bwMode="auto">
          <a:xfrm>
            <a:off x="939800" y="2362200"/>
            <a:ext cx="7209559" cy="26593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18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dirty="0" smtClean="0">
                <a:solidFill>
                  <a:schemeClr val="accent1">
                    <a:lumMod val="50000"/>
                  </a:schemeClr>
                </a:solidFill>
              </a:rPr>
              <a:t>උපරිම තිරස් පරාසය සෙවීම.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75" t="41979" r="30381" b="37898"/>
          <a:stretch/>
        </p:blipFill>
        <p:spPr bwMode="auto">
          <a:xfrm>
            <a:off x="1847822" y="1041485"/>
            <a:ext cx="4887924" cy="162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47822" y="2828742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 = </a:t>
            </a:r>
            <a:r>
              <a:rPr lang="en-US" sz="2400" b="1" dirty="0" err="1" smtClean="0"/>
              <a:t>ut</a:t>
            </a:r>
            <a:endParaRPr lang="en-US" sz="2400" b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104900" y="3013408"/>
            <a:ext cx="3429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33600" y="3429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38400" y="3429000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u </a:t>
                </a:r>
                <a:r>
                  <a:rPr lang="en-US" sz="2400" b="1" dirty="0" err="1" smtClean="0"/>
                  <a:t>cos</a:t>
                </a:r>
                <a:r>
                  <a:rPr lang="en-US" sz="24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en-US" sz="2400" b="1" dirty="0" smtClean="0"/>
                  <a:t> .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3429000"/>
                <a:ext cx="16002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703" t="-9333" r="-3422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86200" y="3343807"/>
                <a:ext cx="1278342" cy="8674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i-LK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𝒖</m:t>
                          </m:r>
                          <m:r>
                            <m:rPr>
                              <m:nor/>
                            </m:rPr>
                            <a:rPr lang="si-LK" sz="2400" b="1" dirty="0"/>
                            <m:t>sin</m:t>
                          </m:r>
                          <m:r>
                            <a:rPr lang="si-LK" sz="24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𝒈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343807"/>
                <a:ext cx="1278342" cy="867482"/>
              </a:xfrm>
              <a:prstGeom prst="rect">
                <a:avLst/>
              </a:prstGeom>
              <a:blipFill rotWithShape="1">
                <a:blip r:embed="rId4"/>
                <a:stretch>
                  <a:fillRect r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147455" y="4262735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37631" y="4391209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err="1" smtClean="0"/>
                  <a:t>cos</a:t>
                </a:r>
                <a:r>
                  <a:rPr lang="en-US" sz="24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𝜽</m:t>
                    </m:r>
                    <m:func>
                      <m:func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2400" b="1" i="0" smtClean="0">
                            <a:latin typeface="Cambria Math"/>
                            <a:ea typeface="Cambria Math"/>
                          </a:rPr>
                          <m:t>𝐬𝐢𝐧</m:t>
                        </m:r>
                      </m:fName>
                      <m:e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</m:oMath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631" y="4391209"/>
                <a:ext cx="312420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125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743200" y="4267200"/>
                <a:ext cx="990600" cy="907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0" smtClean="0">
                                  <a:latin typeface="Cambria Math"/>
                                </a:rPr>
                                <m:t>𝐮</m:t>
                              </m:r>
                            </m:e>
                            <m:sup>
                              <m:r>
                                <a:rPr lang="en-US" sz="2400" b="1" i="0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0" smtClean="0">
                              <a:latin typeface="Cambria Math"/>
                            </a:rPr>
                            <m:t>𝐠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4267200"/>
                <a:ext cx="990600" cy="90781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590800" y="4391210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562600" y="4724400"/>
                <a:ext cx="31242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2cos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𝜽</m:t>
                    </m:r>
                    <m:func>
                      <m:func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𝐬𝐢𝐧</m:t>
                        </m:r>
                      </m:fName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</m:oMath>
                </a14:m>
                <a:r>
                  <a:rPr lang="en-US" sz="2000" b="1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a:rPr lang="en-US" sz="2000" b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𝐬𝐢𝐧</m:t>
                        </m:r>
                      </m:fName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</m:oMath>
                </a14:m>
                <a:endParaRPr lang="en-US" sz="2000" b="1" dirty="0" smtClean="0">
                  <a:solidFill>
                    <a:srgbClr val="FF0000"/>
                  </a:solidFill>
                </a:endParaRPr>
              </a:p>
              <a:p>
                <a:pPr algn="ctr"/>
                <a:r>
                  <a:rPr lang="si-LK" sz="2000" b="1" dirty="0" smtClean="0">
                    <a:solidFill>
                      <a:srgbClr val="FF0000"/>
                    </a:solidFill>
                  </a:rPr>
                  <a:t>නිසා,</a:t>
                </a:r>
                <a:r>
                  <a:rPr lang="en-US" sz="2000" b="1" dirty="0" smtClean="0">
                    <a:solidFill>
                      <a:srgbClr val="FF0000"/>
                    </a:solidFill>
                  </a:rPr>
                  <a:t> 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724400"/>
                <a:ext cx="3124200" cy="707886"/>
              </a:xfrm>
              <a:prstGeom prst="rect">
                <a:avLst/>
              </a:prstGeom>
              <a:blipFill rotWithShape="1">
                <a:blip r:embed="rId7"/>
                <a:stretch>
                  <a:fillRect l="-2148" t="-3448" b="-155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428008" y="5221501"/>
                <a:ext cx="1534391" cy="907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0" smtClean="0">
                                  <a:latin typeface="Cambria Math"/>
                                </a:rPr>
                                <m:t>𝐮</m:t>
                              </m:r>
                            </m:e>
                            <m:sup>
                              <m:r>
                                <a:rPr lang="en-US" sz="2400" b="1" i="0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si-LK" sz="2400" b="1" i="1">
                              <a:latin typeface="Cambria Math"/>
                            </a:rPr>
                            <m:t>𝒔𝒊𝒏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𝜽</m:t>
                          </m:r>
                        </m:num>
                        <m:den>
                          <m:r>
                            <a:rPr lang="en-US" sz="2400" b="1" i="0" smtClean="0">
                              <a:latin typeface="Cambria Math"/>
                            </a:rPr>
                            <m:t>𝐠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8008" y="5221501"/>
                <a:ext cx="1534391" cy="907813"/>
              </a:xfrm>
              <a:prstGeom prst="rect">
                <a:avLst/>
              </a:prstGeom>
              <a:blipFill rotWithShape="1">
                <a:blip r:embed="rId8"/>
                <a:stretch>
                  <a:fillRect r="-6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662545" y="3500735"/>
            <a:ext cx="54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R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662545" y="4338935"/>
            <a:ext cx="54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R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11036" y="5329535"/>
            <a:ext cx="54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R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105891" y="532507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=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2091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deaPad\Documents\Bluetooth Exchange Folder\FB_IMG_16083083867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62000"/>
            <a:ext cx="4953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2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800" b="1" dirty="0" smtClean="0">
                <a:solidFill>
                  <a:schemeClr val="accent1">
                    <a:lumMod val="50000"/>
                  </a:schemeClr>
                </a:solidFill>
              </a:rPr>
              <a:t>මෙහිදී ගුරුත්වය යටතේ ආනතව ප්‍රක්ෂේපනය කරන ලද වස්තුවක චලිතය පිලිබදව සලකා බලයි.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1673" y="1447800"/>
                <a:ext cx="90678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b="1" dirty="0" smtClean="0"/>
                  <a:t>තිරසට </a:t>
                </a:r>
                <a14:m>
                  <m:oMath xmlns:m="http://schemas.openxmlformats.org/officeDocument/2006/math">
                    <m:r>
                      <a:rPr lang="si-LK" sz="2400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si-LK" sz="2400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si-LK" sz="2400" b="1" dirty="0" smtClean="0"/>
                  <a:t>කෝණයක් ආනතව  u ප්‍රවේගයෙන් ප්‍රක්ෂේපනය කරන ලද වස්තුවක්  සලකමු.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73" y="1447800"/>
                <a:ext cx="9067800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1008" t="-8088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143000" y="2438400"/>
            <a:ext cx="4876800" cy="3733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3906982"/>
            <a:ext cx="5334000" cy="2112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14600" y="5715000"/>
            <a:ext cx="2438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38200" y="3886200"/>
            <a:ext cx="5486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219200" y="2514600"/>
            <a:ext cx="609600" cy="1295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90600" y="2455627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/>
              <a:t>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23109" y="351686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b="1" i="1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109" y="3516868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6557" r="-3409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5" idx="0"/>
          </p:cNvCxnSpPr>
          <p:nvPr/>
        </p:nvCxnSpPr>
        <p:spPr>
          <a:xfrm>
            <a:off x="3581400" y="2438400"/>
            <a:ext cx="0" cy="1447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57600" y="305383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i-LK" b="1" i="1" smtClean="0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053834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>
            <a:off x="1219200" y="4038600"/>
            <a:ext cx="48006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314700" y="412063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i-LK" b="1" i="1">
                          <a:latin typeface="Cambria Math"/>
                          <a:ea typeface="Cambria Math"/>
                        </a:rPr>
                        <m:t>R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4120634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6557" r="-3448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924300" y="4306393"/>
                <a:ext cx="521970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u</a:t>
                </a:r>
                <a:r>
                  <a:rPr lang="si-LK" sz="2400" b="1" dirty="0" smtClean="0"/>
                  <a:t>  -  ආරම්භක ප්‍රක්ෂේපණ ප්‍රවේගය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 smtClean="0"/>
                  <a:t>h</a:t>
                </a:r>
                <a:r>
                  <a:rPr lang="si-LK" sz="2400" b="1" dirty="0" smtClean="0"/>
                  <a:t>  -  පරාවල පථයේ එළඹෙන උපරිම උස </a:t>
                </a:r>
              </a:p>
              <a:p>
                <a:pPr>
                  <a:lnSpc>
                    <a:spcPct val="150000"/>
                  </a:lnSpc>
                </a:pPr>
                <a:r>
                  <a:rPr lang="si-LK" sz="2400" b="1" dirty="0" smtClean="0"/>
                  <a:t>R - උපරිම තිරස් පරාසය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si-LK" sz="2400" b="1" i="1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si-LK" sz="2400" b="1" dirty="0" smtClean="0"/>
                  <a:t>  -  ප්‍රක්ෂේපන කෝණය </a:t>
                </a:r>
                <a:endParaRPr lang="en-US" sz="2400" b="1" dirty="0"/>
              </a:p>
              <a:p>
                <a:endParaRPr lang="si-LK" sz="2400" b="1" dirty="0" smtClean="0"/>
              </a:p>
              <a:p>
                <a:endParaRPr lang="si-LK" sz="2400" b="1" dirty="0" smtClean="0"/>
              </a:p>
              <a:p>
                <a:endParaRPr lang="si-LK" sz="2400" b="1" dirty="0" smtClean="0"/>
              </a:p>
              <a:p>
                <a:endParaRPr lang="en-US" sz="24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300" y="4306393"/>
                <a:ext cx="5219700" cy="3785652"/>
              </a:xfrm>
              <a:prstGeom prst="rect">
                <a:avLst/>
              </a:prstGeom>
              <a:blipFill rotWithShape="1">
                <a:blip r:embed="rId6"/>
                <a:stretch>
                  <a:fillRect l="-1869" b="-2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19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 animBg="1"/>
      <p:bldP spid="16" grpId="0"/>
      <p:bldP spid="17" grpId="0"/>
      <p:bldP spid="20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78767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විභේදනය 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0" t="32976" r="61816" b="42289"/>
          <a:stretch/>
        </p:blipFill>
        <p:spPr bwMode="auto">
          <a:xfrm>
            <a:off x="304800" y="1066800"/>
            <a:ext cx="3505200" cy="2040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62500" y="2030343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4000" b="1" dirty="0" smtClean="0"/>
              <a:t>=</a:t>
            </a:r>
            <a:endParaRPr lang="en-US" sz="40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8" t="33124" r="63682" b="42232"/>
          <a:stretch/>
        </p:blipFill>
        <p:spPr bwMode="auto">
          <a:xfrm>
            <a:off x="5275119" y="840432"/>
            <a:ext cx="2882246" cy="226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5867400" y="1295400"/>
            <a:ext cx="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867400" y="2971800"/>
            <a:ext cx="1524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95900" y="882134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sz="2000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000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sz="20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900" y="882134"/>
                <a:ext cx="457200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6154" r="-32000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391400" y="3106815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sz="2000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000" b="1" i="1" dirty="0" smtClean="0">
                              <a:latin typeface="Cambria Math"/>
                            </a:rPr>
                            <m:t>𝒖</m:t>
                          </m:r>
                        </m:e>
                        <m:sub>
                          <m:r>
                            <a:rPr lang="si-LK" sz="20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3106815"/>
                <a:ext cx="457200" cy="400110"/>
              </a:xfrm>
              <a:prstGeom prst="rect">
                <a:avLst/>
              </a:prstGeom>
              <a:blipFill rotWithShape="1">
                <a:blip r:embed="rId5"/>
                <a:stretch>
                  <a:fillRect t="-6154" r="-34667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38400" y="3886200"/>
                <a:ext cx="45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sz="2400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sz="24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3886200"/>
                <a:ext cx="457200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9333" r="-54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431473" y="4495800"/>
                <a:ext cx="45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sz="2400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sz="2400" b="1" i="1" dirty="0" smtClean="0">
                              <a:latin typeface="Cambria Math"/>
                            </a:rPr>
                            <m:t>𝒖</m:t>
                          </m:r>
                        </m:e>
                        <m:sub>
                          <m:r>
                            <a:rPr lang="si-LK" sz="24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473" y="4495800"/>
                <a:ext cx="457200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9333" r="-57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947555" y="4524999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තිරස් ප්‍රවේග සංරචකය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971800" y="3886718"/>
            <a:ext cx="2781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සිරස් ප්‍රවේග සංරචක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19355" y="3902107"/>
                <a:ext cx="276744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u</a:t>
                </a:r>
                <a:r>
                  <a:rPr lang="si-LK" sz="2000" b="1" dirty="0" smtClean="0"/>
                  <a:t> sin</a:t>
                </a:r>
                <a14:m>
                  <m:oMath xmlns:m="http://schemas.openxmlformats.org/officeDocument/2006/math">
                    <m:r>
                      <a:rPr lang="si-LK" sz="2000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9355" y="3902107"/>
                <a:ext cx="2767445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2203" t="-606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953991" y="4511189"/>
                <a:ext cx="276744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u</a:t>
                </a:r>
                <a:r>
                  <a:rPr lang="si-LK" sz="2000" b="1" dirty="0" smtClean="0"/>
                  <a:t> </a:t>
                </a:r>
                <a14:m>
                  <m:oMath xmlns:m="http://schemas.openxmlformats.org/officeDocument/2006/math">
                    <m:r>
                      <a:rPr lang="si-LK" sz="2000" b="1" i="1" smtClean="0"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si-LK" sz="2000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991" y="4511189"/>
                <a:ext cx="2767445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2423" t="-10606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93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/>
      <p:bldP spid="13" grpId="0"/>
      <p:bldP spid="14" grpId="0"/>
      <p:bldP spid="15" grpId="0"/>
      <p:bldP spid="16" grpId="0"/>
      <p:bldP spid="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i-LK" sz="2400" b="1" dirty="0" smtClean="0"/>
              <a:t>ගුරුත්වය යටතේ  ආනතව ප්‍රක්ෂේපනය කල වස්තුවක චලිතය සිරස් හා තිරස් සංරචක දෙකකට වෙන් කර සලකා බලයි.</a:t>
            </a:r>
            <a:endParaRPr lang="en-US" sz="2400" b="1" dirty="0"/>
          </a:p>
        </p:txBody>
      </p:sp>
      <p:sp>
        <p:nvSpPr>
          <p:cNvPr id="3" name="Oval 2"/>
          <p:cNvSpPr/>
          <p:nvPr/>
        </p:nvSpPr>
        <p:spPr>
          <a:xfrm>
            <a:off x="1143000" y="1600200"/>
            <a:ext cx="4876800" cy="3733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3068782"/>
            <a:ext cx="5334000" cy="23414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219200" y="1905000"/>
            <a:ext cx="419100" cy="1143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23109" y="267866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b="1" i="1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109" y="2678668"/>
                <a:ext cx="533400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6557" r="-3409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990600" y="3048000"/>
            <a:ext cx="5334000" cy="2078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219200" y="3048000"/>
            <a:ext cx="838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219200" y="1981200"/>
            <a:ext cx="0" cy="1066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057400" y="19812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505200" y="1593273"/>
            <a:ext cx="838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181600" y="2057400"/>
            <a:ext cx="609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905500" y="3037609"/>
            <a:ext cx="723900" cy="1039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057400" y="12954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81600" y="2123209"/>
            <a:ext cx="0" cy="39139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992091" y="3037609"/>
            <a:ext cx="27709" cy="54379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943100" y="312483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552700" y="210087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419600" y="131809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801591" y="190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629400" y="285294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u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19991" y="1796534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91" y="1796534"/>
                <a:ext cx="4572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6667" r="-24000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569027" y="1038815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027" y="1038815"/>
                <a:ext cx="45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6557" r="-25333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953000" y="2479872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b="1" i="1" dirty="0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479872"/>
                <a:ext cx="45720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6667" r="-24000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038850" y="349417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i-LK" b="1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i-LK" b="1" i="1" dirty="0" smtClean="0">
                              <a:latin typeface="Cambria Math"/>
                            </a:rPr>
                            <m:t>𝒗</m:t>
                          </m:r>
                        </m:e>
                        <m:sub>
                          <m:r>
                            <a:rPr lang="si-LK" b="1" i="1" dirty="0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850" y="3494170"/>
                <a:ext cx="457200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6557" r="-24000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19991" y="39624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>
                <a:solidFill>
                  <a:srgbClr val="FF0000"/>
                </a:solidFill>
              </a:rPr>
              <a:t>සටහන</a:t>
            </a:r>
          </a:p>
          <a:p>
            <a:endParaRPr lang="si-LK" sz="2400" b="1" dirty="0"/>
          </a:p>
          <a:p>
            <a:r>
              <a:rPr lang="si-LK" sz="2400" b="1" dirty="0" smtClean="0"/>
              <a:t>මෙහිදී සැමවිටම තිරස් ප්‍රවේග සංරචකය නියතව පවතින අතර සිරස් ප්‍රවේග සංරචකය චලිතය පුරා විචලනය වේ.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8298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286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i-LK" sz="2400" b="1" dirty="0" smtClean="0"/>
              <a:t>තිරස් ප්‍රවේග සංරචකය පැහැදිලි කිරීම.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4" t="14484" r="59506" b="47222"/>
          <a:stretch/>
        </p:blipFill>
        <p:spPr bwMode="auto">
          <a:xfrm>
            <a:off x="647700" y="690265"/>
            <a:ext cx="3581400" cy="32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2438400" y="2897271"/>
            <a:ext cx="647700" cy="190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86100" y="2564581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b="1" dirty="0" smtClean="0"/>
              <a:t>තිරස් ප්‍රවේග සංරචකය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7700" y="395069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පෘතුවියේ තිරස් දිශාවට ගුරුත්වාකර්ෂණ ක්ෂේත්‍රයක් නොමැත. එම නිසා ගුරුත්වය යටතේ ආනතව ප්‍රක්ෂේපනය කරන වස්තුවක් මත භාහිර බලයක් ක්‍රියා නොකරයි. එම නිසා චලිතය පුරාවට ප්‍රවේග සංරචකයේ අගය නොවෙනස්ව පවතී.</a:t>
            </a:r>
            <a:endParaRPr lang="en-US" sz="24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553200" y="690265"/>
            <a:ext cx="0" cy="239750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553200" y="2564581"/>
            <a:ext cx="19431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553200" y="1524000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2200" y="50559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v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47509" y="1339334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dirty="0" smtClean="0"/>
              <a:t>u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496300" y="242984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24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286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i-LK" sz="2400" b="1" dirty="0" smtClean="0"/>
              <a:t>සිරස් ප්‍රවේග සංරචකය පැහැදිලි කිරීම.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4" t="14484" r="59506" b="47222"/>
          <a:stretch/>
        </p:blipFill>
        <p:spPr bwMode="auto">
          <a:xfrm>
            <a:off x="647700" y="690265"/>
            <a:ext cx="3581400" cy="32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2590800" y="1122796"/>
            <a:ext cx="647700" cy="190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23359" y="817936"/>
            <a:ext cx="2239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b="1" dirty="0" smtClean="0"/>
              <a:t>සිරස් ප්‍රවේග සංරචක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7700" y="395069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පෘතුවියේ සිරස් දිශාවට ගුරුත්වාකර්ෂණ ක්ෂේත්‍රය ක්‍රියා කරයි. එම නිසා ගුරුත්වය යටතේ ආනතව ප්‍රක්ෂේපනය කරන වස්තුවක් මත ගුරුත්වාකර්ෂණ බලය ක්‍රියා කරයි. එම නිසා චලිතය පුරාවට ප්‍රවේග සංරචකයේ අගය වෙනස් වේ.</a:t>
            </a:r>
            <a:endParaRPr lang="en-US" sz="24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553200" y="690265"/>
            <a:ext cx="0" cy="239750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542809" y="2057400"/>
            <a:ext cx="19431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553200" y="1313296"/>
            <a:ext cx="1447800" cy="15061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2200" y="50559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v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47509" y="1339334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dirty="0" smtClean="0"/>
              <a:t>v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458200" y="20574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26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6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ගුරුත්වය යටතේ ආනත චලිතය  සම්බන්ධ ගැටළු චලිත සමීකරණ ආශ්‍රයෙන් විසදීම වඩා පහසු වේ. 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37747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dirty="0" smtClean="0">
                <a:solidFill>
                  <a:schemeClr val="accent1">
                    <a:lumMod val="50000"/>
                  </a:schemeClr>
                </a:solidFill>
              </a:rPr>
              <a:t>පරාවලය පථය එළබෙන උපරිම උස සෙවීම.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904698" y="3693505"/>
            <a:ext cx="0" cy="3545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33298" y="3693505"/>
                <a:ext cx="609600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i-LK" sz="2400" b="1" i="0" smtClean="0">
                              <a:latin typeface="Cambria Math"/>
                            </a:rPr>
                            <m:t>𝐯</m:t>
                          </m:r>
                        </m:e>
                        <m:sup>
                          <m:r>
                            <a:rPr lang="si-LK" sz="2400" b="1" i="0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3298" y="3693505"/>
                <a:ext cx="609600" cy="470000"/>
              </a:xfrm>
              <a:prstGeom prst="rect">
                <a:avLst/>
              </a:prstGeom>
              <a:blipFill rotWithShape="1">
                <a:blip r:embed="rId2"/>
                <a:stretch>
                  <a:fillRect t="-6494" r="-23000" b="-31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66296" y="3672222"/>
                <a:ext cx="1133902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2400" b="1" dirty="0"/>
                            <m:t>u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e>
                        <m:sup>
                          <m:r>
                            <a:rPr lang="si-LK" sz="2800" b="1" i="0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296" y="3672222"/>
                <a:ext cx="1133902" cy="532966"/>
              </a:xfrm>
              <a:prstGeom prst="rect">
                <a:avLst/>
              </a:prstGeom>
              <a:blipFill rotWithShape="1">
                <a:blip r:embed="rId3"/>
                <a:stretch>
                  <a:fillRect t="-7955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590498" y="3735188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28763" y="3701840"/>
                <a:ext cx="609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si-LK" sz="2400" b="1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763" y="3701840"/>
                <a:ext cx="609600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10526" r="-12000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061044" y="3605645"/>
            <a:ext cx="103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2 as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9498" y="424034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81400" y="4215245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953000" y="4240345"/>
                <a:ext cx="6096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si-LK" sz="2400" b="1" dirty="0" smtClean="0">
                  <a:solidFill>
                    <a:schemeClr val="tx1"/>
                  </a:solidFill>
                </a:endParaRPr>
              </a:p>
              <a:p>
                <a:endParaRPr lang="si-LK" sz="2400" b="1" dirty="0" smtClean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240345"/>
                <a:ext cx="609600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16000" t="-5882" r="-11000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361296" y="4159003"/>
            <a:ext cx="103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2 gh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0731" y="4805334"/>
            <a:ext cx="1194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b="1" dirty="0">
                <a:latin typeface="Arabic Typesetting" pitchFamily="66" charset="-78"/>
                <a:cs typeface="Arabic Typesetting" pitchFamily="66" charset="-78"/>
              </a:rPr>
              <a:t>2 gh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90498" y="4866576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400868" y="5451663"/>
            <a:ext cx="1194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h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90498" y="5574045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86200" y="4251976"/>
                <a:ext cx="1133902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si-LK" sz="2000" b="1" i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u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 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sin</m:t>
                          </m:r>
                          <m:r>
                            <a:rPr lang="si-LK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si-LK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 </m:t>
                          </m:r>
                        </m:e>
                        <m:sup>
                          <m:r>
                            <a:rPr lang="si-LK" sz="2000" b="1" i="0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251976"/>
                <a:ext cx="1133902" cy="407099"/>
              </a:xfrm>
              <a:prstGeom prst="rect">
                <a:avLst/>
              </a:prstGeom>
              <a:blipFill rotWithShape="1">
                <a:blip r:embed="rId6"/>
                <a:stretch>
                  <a:fillRect l="-2688" t="-4545" r="-20968" b="-28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974910" y="4863880"/>
                <a:ext cx="1133902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si-LK" sz="2000" b="1" i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u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 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sin</m:t>
                          </m:r>
                          <m:r>
                            <a:rPr lang="si-LK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si-LK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 </m:t>
                          </m:r>
                        </m:e>
                        <m:sup>
                          <m:r>
                            <a:rPr lang="si-LK" sz="2000" b="1" i="0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910" y="4863880"/>
                <a:ext cx="1133902" cy="407099"/>
              </a:xfrm>
              <a:prstGeom prst="rect">
                <a:avLst/>
              </a:prstGeom>
              <a:blipFill rotWithShape="1">
                <a:blip r:embed="rId7"/>
                <a:stretch>
                  <a:fillRect l="-2151" t="-4478" r="-21505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995692" y="5412108"/>
                <a:ext cx="1133902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si-LK" sz="2000" b="1" i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u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 </m:t>
                          </m:r>
                          <m:r>
                            <m:rPr>
                              <m:nor/>
                            </m:rPr>
                            <a:rPr lang="si-LK" b="1" dirty="0"/>
                            <m:t>sin</m:t>
                          </m:r>
                          <m:r>
                            <a:rPr lang="si-LK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si-LK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b="1" dirty="0"/>
                            <m:t> </m:t>
                          </m:r>
                        </m:e>
                        <m:sup>
                          <m:r>
                            <a:rPr lang="si-LK" sz="2000" b="1" i="0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692" y="5412108"/>
                <a:ext cx="1133902" cy="407099"/>
              </a:xfrm>
              <a:prstGeom prst="rect">
                <a:avLst/>
              </a:prstGeom>
              <a:blipFill rotWithShape="1">
                <a:blip r:embed="rId8"/>
                <a:stretch>
                  <a:fillRect l="-2151" t="-4478" r="-21505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>
            <a:off x="4038600" y="5809045"/>
            <a:ext cx="1090994" cy="10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58385" y="5867400"/>
            <a:ext cx="566951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2g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75" t="41979" r="30381" b="37898"/>
          <a:stretch/>
        </p:blipFill>
        <p:spPr bwMode="auto">
          <a:xfrm>
            <a:off x="1563538" y="1981201"/>
            <a:ext cx="4887924" cy="162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14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22" grpId="0"/>
      <p:bldP spid="23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dirty="0" smtClean="0">
                <a:solidFill>
                  <a:schemeClr val="accent1">
                    <a:lumMod val="50000"/>
                  </a:schemeClr>
                </a:solidFill>
              </a:rPr>
              <a:t>උපරිම උස දක්වා යාමට ගත වන කාලය සෙවීම.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75" t="41979" r="30381" b="37898"/>
          <a:stretch/>
        </p:blipFill>
        <p:spPr bwMode="auto">
          <a:xfrm>
            <a:off x="1563538" y="1048254"/>
            <a:ext cx="4887924" cy="162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8160" y="2630843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උපරිම උස දක්වා ,</a:t>
            </a:r>
            <a:endParaRPr lang="en-US" sz="2400" b="1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628330" y="3228775"/>
            <a:ext cx="0" cy="3545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56930" y="3228775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v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37931" y="3249247"/>
            <a:ext cx="690348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2398" y="3264353"/>
                <a:ext cx="3502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si-LK" sz="2400" b="1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8" y="3264353"/>
                <a:ext cx="350293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0526" r="-66667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27477" y="3148316"/>
            <a:ext cx="6816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4400" b="1" dirty="0" smtClean="0">
                <a:latin typeface="Arabic Typesetting" pitchFamily="66" charset="-78"/>
                <a:cs typeface="Arabic Typesetting" pitchFamily="66" charset="-78"/>
              </a:rPr>
              <a:t>at</a:t>
            </a:r>
            <a:endParaRPr lang="en-US" sz="44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33130" y="377561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318679" y="3796087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56496" y="3581400"/>
            <a:ext cx="103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gt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4363" y="4340604"/>
            <a:ext cx="1194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gt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14130" y="4401846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699981" y="5074570"/>
            <a:ext cx="46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t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14130" y="5124590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23479" y="3264353"/>
            <a:ext cx="399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u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678907" y="3657600"/>
                <a:ext cx="3502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si-LK" sz="2400" b="1" dirty="0" smtClean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907" y="3657600"/>
                <a:ext cx="350293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10526" r="-66667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600060" y="3733800"/>
                <a:ext cx="12009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dirty="0"/>
                        <m:t>u</m:t>
                      </m:r>
                      <m:r>
                        <m:rPr>
                          <m:nor/>
                        </m:rPr>
                        <a:rPr lang="si-LK" sz="2400" b="1" dirty="0"/>
                        <m:t> </m:t>
                      </m:r>
                      <m:r>
                        <m:rPr>
                          <m:nor/>
                        </m:rPr>
                        <a:rPr lang="si-LK" sz="2400" b="1" dirty="0"/>
                        <m:t>sin</m:t>
                      </m:r>
                      <m:r>
                        <a:rPr lang="si-LK" sz="2400" b="1" i="1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60" y="3733800"/>
                <a:ext cx="1200970" cy="461665"/>
              </a:xfrm>
              <a:prstGeom prst="rect">
                <a:avLst/>
              </a:prstGeom>
              <a:blipFill rotWithShape="1">
                <a:blip r:embed="rId5"/>
                <a:stretch>
                  <a:fillRect t="-9333" r="-11168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712206" y="4415135"/>
                <a:ext cx="12009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dirty="0"/>
                        <m:t>u</m:t>
                      </m:r>
                      <m:r>
                        <m:rPr>
                          <m:nor/>
                        </m:rPr>
                        <a:rPr lang="si-LK" sz="2400" b="1" dirty="0"/>
                        <m:t> </m:t>
                      </m:r>
                      <m:r>
                        <m:rPr>
                          <m:nor/>
                        </m:rPr>
                        <a:rPr lang="si-LK" sz="2400" b="1" dirty="0"/>
                        <m:t>sin</m:t>
                      </m:r>
                      <m:r>
                        <a:rPr lang="si-LK" sz="2400" b="1" i="1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206" y="4415135"/>
                <a:ext cx="1200970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9211" r="-11168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748446" y="5010090"/>
                <a:ext cx="10310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/>
                        <m:t>u</m:t>
                      </m:r>
                      <m:r>
                        <m:rPr>
                          <m:nor/>
                        </m:rPr>
                        <a:rPr lang="si-LK" sz="2000" b="1" dirty="0"/>
                        <m:t> </m:t>
                      </m:r>
                      <m:r>
                        <m:rPr>
                          <m:nor/>
                        </m:rPr>
                        <a:rPr lang="si-LK" sz="2000" b="1" dirty="0"/>
                        <m:t>sin</m:t>
                      </m:r>
                      <m:r>
                        <a:rPr lang="si-LK" sz="2000" b="1" i="1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446" y="5010090"/>
                <a:ext cx="1031051" cy="400110"/>
              </a:xfrm>
              <a:prstGeom prst="rect">
                <a:avLst/>
              </a:prstGeom>
              <a:blipFill rotWithShape="1">
                <a:blip r:embed="rId7"/>
                <a:stretch>
                  <a:fillRect t="-6061" r="-8876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3803434" y="5360291"/>
            <a:ext cx="1090994" cy="10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23219" y="5418646"/>
            <a:ext cx="566951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b="1" dirty="0" smtClean="0"/>
              <a:t>2g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367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20" grpId="0"/>
      <p:bldP spid="22" grpId="0"/>
      <p:bldP spid="23" grpId="0"/>
      <p:bldP spid="24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665929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මුළු චලිතය සදහා ,</a:t>
            </a:r>
            <a:endParaRPr lang="en-US" sz="2400" b="1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98392" y="3263861"/>
            <a:ext cx="0" cy="3545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26992" y="3263861"/>
            <a:ext cx="3810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dirty="0" smtClean="0"/>
              <a:t>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07993" y="3284333"/>
            <a:ext cx="380999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32460" y="3299439"/>
                <a:ext cx="3502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si-LK" sz="2400" b="1" dirty="0" smtClean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460" y="3299439"/>
                <a:ext cx="350293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754" t="-10526" r="-66667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56598" y="3182519"/>
                <a:ext cx="2110853" cy="784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4400" b="1" dirty="0" smtClean="0">
                    <a:latin typeface="Arabic Typesetting" pitchFamily="66" charset="-78"/>
                    <a:cs typeface="Arabic Typesetting" pitchFamily="66" charset="-78"/>
                  </a:rPr>
                  <a:t>½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i-LK" sz="2400" b="1" i="1" dirty="0" smtClean="0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si-LK" sz="2400" b="1" i="1" dirty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>
                  <a:latin typeface="Arabic Typesetting" pitchFamily="66" charset="-78"/>
                  <a:cs typeface="Arabic Typesetting" pitchFamily="66" charset="-78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598" y="3182519"/>
                <a:ext cx="2110853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11850" t="-15504" b="-34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03192" y="3810701"/>
            <a:ext cx="321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0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88741" y="3831173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84192" y="4436932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026992" y="5022019"/>
            <a:ext cx="46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i-LK" sz="3600" b="1" dirty="0" smtClean="0">
                <a:latin typeface="Arabic Typesetting" pitchFamily="66" charset="-78"/>
                <a:cs typeface="Arabic Typesetting" pitchFamily="66" charset="-78"/>
              </a:rPr>
              <a:t>T</a:t>
            </a:r>
            <a:endParaRPr lang="en-US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4192" y="5020535"/>
            <a:ext cx="609600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 smtClean="0"/>
              <a:t>=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68604" y="4940261"/>
                <a:ext cx="1278342" cy="8674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i-LK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si-LK" sz="2400" b="1" i="1" smtClean="0">
                              <a:latin typeface="Cambria Math"/>
                            </a:rPr>
                            <m:t>𝒖</m:t>
                          </m:r>
                          <m:r>
                            <m:rPr>
                              <m:nor/>
                            </m:rPr>
                            <a:rPr lang="si-LK" sz="2400" b="1" dirty="0"/>
                            <m:t>sin</m:t>
                          </m:r>
                          <m:r>
                            <a:rPr lang="si-LK" sz="24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𝒈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8604" y="4940261"/>
                <a:ext cx="1278342" cy="867482"/>
              </a:xfrm>
              <a:prstGeom prst="rect">
                <a:avLst/>
              </a:prstGeom>
              <a:blipFill rotWithShape="1">
                <a:blip r:embed="rId4"/>
                <a:stretch>
                  <a:fillRect r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752600" y="3280163"/>
            <a:ext cx="555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dirty="0" smtClean="0"/>
              <a:t>ut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27660" y="3860661"/>
                <a:ext cx="1319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dirty="0" smtClean="0"/>
                  <a:t>u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i-LK" sz="2400" b="1" dirty="0"/>
                      <m:t>sin</m:t>
                    </m:r>
                    <m:r>
                      <a:rPr lang="si-LK" sz="2400" b="1" i="1">
                        <a:latin typeface="Cambria Math"/>
                        <a:ea typeface="Cambria Math"/>
                      </a:rPr>
                      <m:t>𝜽</m:t>
                    </m:r>
                    <m:r>
                      <a:rPr lang="si-LK" sz="2400" b="1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si-LK" sz="2400" dirty="0" smtClean="0"/>
                  <a:t>T</a:t>
                </a:r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660" y="3860661"/>
                <a:ext cx="131928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7407" t="-9211" r="-9722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71800" y="3847029"/>
                <a:ext cx="3502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i-LK" sz="2400" b="1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si-LK" sz="2400" b="1" dirty="0" smtClean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3847029"/>
                <a:ext cx="350293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r="-66667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901586" y="4400461"/>
                <a:ext cx="19846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2400" dirty="0" smtClean="0"/>
                  <a:t>u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i-LK" sz="2400" b="1" dirty="0"/>
                      <m:t>sin</m:t>
                    </m:r>
                    <m:r>
                      <a:rPr lang="si-LK" sz="2400" b="1" i="1">
                        <a:latin typeface="Cambria Math"/>
                        <a:ea typeface="Cambria Math"/>
                      </a:rPr>
                      <m:t>𝜽</m:t>
                    </m:r>
                    <m:r>
                      <a:rPr lang="si-LK" sz="2400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si-LK" sz="2400" b="1" i="1" smtClean="0">
                        <a:latin typeface="Cambria Math"/>
                        <a:ea typeface="Cambria Math"/>
                      </a:rPr>
                      <m:t>𝑻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586" y="4400461"/>
                <a:ext cx="1984613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4923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75547" y="3799818"/>
                <a:ext cx="2110853" cy="784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i-LK" sz="4400" b="1" dirty="0" smtClean="0">
                    <a:latin typeface="Arabic Typesetting" pitchFamily="66" charset="-78"/>
                    <a:cs typeface="Arabic Typesetting" pitchFamily="66" charset="-78"/>
                  </a:rPr>
                  <a:t>½ </a:t>
                </a:r>
                <a:r>
                  <a:rPr lang="si-LK" sz="3600" b="1" dirty="0" smtClean="0">
                    <a:latin typeface="Arabic Typesetting" pitchFamily="66" charset="-78"/>
                    <a:cs typeface="Arabic Typesetting" pitchFamily="66" charset="-78"/>
                  </a:rPr>
                  <a:t>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i-LK" sz="2400" b="1" i="1" dirty="0" smtClean="0">
                            <a:latin typeface="Cambria Math"/>
                          </a:rPr>
                          <m:t>𝑻</m:t>
                        </m:r>
                      </m:e>
                      <m:sup>
                        <m:r>
                          <a:rPr lang="si-LK" sz="2400" b="1" i="1" dirty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>
                  <a:latin typeface="Arabic Typesetting" pitchFamily="66" charset="-78"/>
                  <a:cs typeface="Arabic Typesetting" pitchFamily="66" charset="-78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547" y="3799818"/>
                <a:ext cx="2110853" cy="784767"/>
              </a:xfrm>
              <a:prstGeom prst="rect">
                <a:avLst/>
              </a:prstGeom>
              <a:blipFill rotWithShape="1">
                <a:blip r:embed="rId8"/>
                <a:stretch>
                  <a:fillRect l="-11850" t="-15504" b="-34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-685800" y="4280701"/>
                <a:ext cx="2110853" cy="784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i-LK" sz="4400" b="1" dirty="0" smtClean="0">
                    <a:latin typeface="Arabic Typesetting" pitchFamily="66" charset="-78"/>
                    <a:cs typeface="Arabic Typesetting" pitchFamily="66" charset="-78"/>
                  </a:rPr>
                  <a:t>½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i-LK" sz="24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i-LK" sz="2400" b="1" i="1" dirty="0" smtClean="0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si-LK" sz="2400" b="1" i="1" dirty="0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>
                  <a:latin typeface="Arabic Typesetting" pitchFamily="66" charset="-78"/>
                  <a:cs typeface="Arabic Typesetting" pitchFamily="66" charset="-78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85800" y="4280701"/>
                <a:ext cx="2110853" cy="784767"/>
              </a:xfrm>
              <a:prstGeom prst="rect">
                <a:avLst/>
              </a:prstGeom>
              <a:blipFill rotWithShape="1">
                <a:blip r:embed="rId9"/>
                <a:stretch>
                  <a:fillRect t="-15504" r="-7493" b="-34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5069728" y="2941873"/>
            <a:ext cx="40465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උපරිම උස දක්වා යාමට ගත වන කාලය මෙන් දෙගුණයක් පියාසර කාලය යාමට ගත වේ.</a:t>
            </a:r>
          </a:p>
          <a:p>
            <a:pPr marL="342900" indent="-342900">
              <a:buFont typeface="Arial" pitchFamily="34" charset="0"/>
              <a:buChar char="•"/>
            </a:pPr>
            <a:endParaRPr lang="si-LK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si-LK" sz="2400" b="1" dirty="0" smtClean="0"/>
              <a:t>මෙසේ සිදු වන්නේ වාත ප්‍රතිරෝධී බල නොමැති නම් පමණි.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3048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i-LK" sz="2400" dirty="0" smtClean="0">
                <a:solidFill>
                  <a:schemeClr val="accent1">
                    <a:lumMod val="50000"/>
                  </a:schemeClr>
                </a:solidFill>
              </a:rPr>
              <a:t>උපරිම උස දක්වා යාමට ගත වන කාලය සෙවීම.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2" name="Picture 21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75" t="41979" r="30381" b="37898"/>
          <a:stretch/>
        </p:blipFill>
        <p:spPr bwMode="auto">
          <a:xfrm>
            <a:off x="1847822" y="1041485"/>
            <a:ext cx="4887924" cy="162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743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1842</TotalTime>
  <Words>1075</Words>
  <Application>Microsoft Office PowerPoint</Application>
  <PresentationFormat>On-screen Show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</dc:creator>
  <cp:lastModifiedBy>IdeaPad</cp:lastModifiedBy>
  <cp:revision>19</cp:revision>
  <dcterms:created xsi:type="dcterms:W3CDTF">2020-11-16T07:27:32Z</dcterms:created>
  <dcterms:modified xsi:type="dcterms:W3CDTF">2021-06-01T01:48:47Z</dcterms:modified>
</cp:coreProperties>
</file>