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18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504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8362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495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901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50464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677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579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470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9442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503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B54EF0-C2A4-48FF-85D2-16FA4EAEBC98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71BE6D-BC85-4465-BE8F-06DCE7F0CC0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211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5820" y="309093"/>
            <a:ext cx="9144000" cy="1558344"/>
          </a:xfrm>
        </p:spPr>
        <p:txBody>
          <a:bodyPr>
            <a:normAutofit fontScale="90000"/>
          </a:bodyPr>
          <a:lstStyle/>
          <a:p>
            <a:r>
              <a:rPr lang="en-US" sz="6700" b="1" dirty="0" smtClean="0">
                <a:latin typeface="+mn-lt"/>
              </a:rPr>
              <a:t>Reported Speech</a:t>
            </a:r>
            <a:br>
              <a:rPr lang="en-US" sz="6700" b="1" dirty="0" smtClean="0">
                <a:latin typeface="+mn-lt"/>
              </a:rPr>
            </a:br>
            <a:r>
              <a:rPr lang="en-US" sz="6700" b="1" dirty="0" smtClean="0">
                <a:latin typeface="+mn-lt"/>
              </a:rPr>
              <a:t>(</a:t>
            </a:r>
            <a:r>
              <a:rPr lang="en-US" sz="4400" b="1" dirty="0" smtClean="0">
                <a:latin typeface="+mn-lt"/>
              </a:rPr>
              <a:t>Commands and questions)</a:t>
            </a:r>
            <a:endParaRPr lang="en-US" sz="4400" b="1" dirty="0"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5515" y="5250534"/>
            <a:ext cx="9144000" cy="403292"/>
          </a:xfrm>
        </p:spPr>
        <p:txBody>
          <a:bodyPr>
            <a:noAutofit/>
          </a:bodyPr>
          <a:lstStyle/>
          <a:p>
            <a:r>
              <a:rPr lang="en-US" sz="2800" b="1" dirty="0" smtClean="0"/>
              <a:t>Minuwangoda Zonal Education Office</a:t>
            </a:r>
          </a:p>
          <a:p>
            <a:r>
              <a:rPr lang="en-US" sz="2800" b="1" dirty="0" smtClean="0"/>
              <a:t>E – Igenum Piyasa</a:t>
            </a:r>
          </a:p>
          <a:p>
            <a:endParaRPr lang="en-US" sz="28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0241" y="1867437"/>
            <a:ext cx="6143760" cy="31900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158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28034" y="257577"/>
            <a:ext cx="1083113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16. “Will you come later?” </a:t>
            </a:r>
          </a:p>
          <a:p>
            <a:r>
              <a:rPr lang="en-US" sz="2400" dirty="0" smtClean="0"/>
              <a:t>She asked me ______________________________________________________</a:t>
            </a:r>
          </a:p>
          <a:p>
            <a:r>
              <a:rPr lang="en-US" sz="2400" dirty="0" smtClean="0"/>
              <a:t> 17. “Do you like coffee?” 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18. “Is this the road to the station?”</a:t>
            </a:r>
          </a:p>
          <a:p>
            <a:r>
              <a:rPr lang="en-US" sz="2400" dirty="0" smtClean="0"/>
              <a:t> She asked me ______________________________________________________ </a:t>
            </a:r>
          </a:p>
          <a:p>
            <a:r>
              <a:rPr lang="en-US" sz="2400" dirty="0" smtClean="0"/>
              <a:t>19. “Did you do your homework?” 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20. “Have you studied reported speech before?”</a:t>
            </a:r>
          </a:p>
          <a:p>
            <a:r>
              <a:rPr lang="en-US" sz="2400" dirty="0" smtClean="0"/>
              <a:t> She asked me ______________________________________________________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62494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2442" y="184821"/>
            <a:ext cx="10515600" cy="549275"/>
          </a:xfrm>
        </p:spPr>
        <p:txBody>
          <a:bodyPr>
            <a:noAutofit/>
          </a:bodyPr>
          <a:lstStyle/>
          <a:p>
            <a:r>
              <a:rPr lang="en-US" sz="3600" b="1" u="sng" dirty="0" smtClean="0">
                <a:latin typeface="+mn-lt"/>
              </a:rPr>
              <a:t>Commands</a:t>
            </a:r>
            <a:endParaRPr lang="en-US" sz="3600" b="1" u="sng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9245" y="914400"/>
            <a:ext cx="1129477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1."</a:t>
            </a:r>
            <a:r>
              <a:rPr lang="en-US" sz="2400" dirty="0" smtClean="0"/>
              <a:t>Have something to eat." </a:t>
            </a:r>
          </a:p>
          <a:p>
            <a:r>
              <a:rPr lang="en-US" sz="2400" dirty="0" smtClean="0"/>
              <a:t>He told me .......................................................................................................................</a:t>
            </a:r>
          </a:p>
          <a:p>
            <a:r>
              <a:rPr lang="en-US" sz="2400" dirty="0" smtClean="0"/>
              <a:t>2."Don't travel alone." </a:t>
            </a:r>
          </a:p>
          <a:p>
            <a:r>
              <a:rPr lang="en-US" sz="2400" dirty="0" smtClean="0"/>
              <a:t>They warned me .............................................................................................................</a:t>
            </a:r>
          </a:p>
          <a:p>
            <a:r>
              <a:rPr lang="en-US" sz="2400" dirty="0" smtClean="0"/>
              <a:t>3."Leave your room." </a:t>
            </a:r>
          </a:p>
          <a:p>
            <a:r>
              <a:rPr lang="en-US" sz="2400" dirty="0" smtClean="0"/>
              <a:t>He asked me ....................................................................................................................</a:t>
            </a:r>
          </a:p>
          <a:p>
            <a:r>
              <a:rPr lang="en-US" sz="2400" dirty="0" smtClean="0"/>
              <a:t> 4."Jim, dance with Lola." </a:t>
            </a:r>
          </a:p>
          <a:p>
            <a:r>
              <a:rPr lang="en-US" sz="2400" dirty="0" smtClean="0"/>
              <a:t>She persuaded ..................................................................................................................</a:t>
            </a:r>
          </a:p>
          <a:p>
            <a:r>
              <a:rPr lang="en-US" sz="2400" dirty="0" smtClean="0"/>
              <a:t> 5."You mustn't drive so fast." </a:t>
            </a:r>
          </a:p>
          <a:p>
            <a:r>
              <a:rPr lang="en-US" sz="2400" dirty="0" smtClean="0"/>
              <a:t>He urged me ...................................................................................................................</a:t>
            </a:r>
          </a:p>
          <a:p>
            <a:r>
              <a:rPr lang="en-US" sz="2400" dirty="0" smtClean="0"/>
              <a:t>6. "Don't worry about it, Mrs. Johnson." </a:t>
            </a:r>
          </a:p>
          <a:p>
            <a:r>
              <a:rPr lang="en-US" sz="2400" dirty="0" smtClean="0"/>
              <a:t>I advised ................................................................................................................................</a:t>
            </a:r>
          </a:p>
          <a:p>
            <a:r>
              <a:rPr lang="en-US" sz="2400" dirty="0" smtClean="0"/>
              <a:t> 7."Children, you must finish your work." </a:t>
            </a:r>
          </a:p>
          <a:p>
            <a:r>
              <a:rPr lang="en-US" sz="2400" dirty="0" smtClean="0"/>
              <a:t>The teacher ordered ............................................................................................................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74994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245" y="334851"/>
            <a:ext cx="11346287" cy="6233374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8."Stop shouting at me, Linda," asked Mary. </a:t>
            </a:r>
          </a:p>
          <a:p>
            <a:pPr marL="0" indent="0">
              <a:buNone/>
            </a:pPr>
            <a:r>
              <a:rPr lang="en-US" dirty="0" smtClean="0"/>
              <a:t>Mary ................................................................................................................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en-US" dirty="0" smtClean="0"/>
              <a:t>9.Don't be silly” my mum advised my sister. .........................................................................................................................</a:t>
            </a:r>
          </a:p>
          <a:p>
            <a:pPr marL="0" indent="0">
              <a:buNone/>
            </a:pPr>
            <a:r>
              <a:rPr lang="en-US" smtClean="0"/>
              <a:t>10."Derek</a:t>
            </a:r>
            <a:r>
              <a:rPr lang="en-US" dirty="0" smtClean="0"/>
              <a:t>, you mustn't use your brother's phone," Sally warned him. .......................................................................................................................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6605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75033"/>
          </a:xfrm>
        </p:spPr>
        <p:txBody>
          <a:bodyPr>
            <a:normAutofit fontScale="90000"/>
          </a:bodyPr>
          <a:lstStyle/>
          <a:p>
            <a:r>
              <a:rPr lang="en-US" u="sng" dirty="0" smtClean="0">
                <a:latin typeface="+mn-lt"/>
              </a:rPr>
              <a:t>Statements</a:t>
            </a:r>
            <a:endParaRPr lang="en-US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30310"/>
            <a:ext cx="10515600" cy="5146653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Inverted commas were dropped.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Use “</a:t>
            </a:r>
            <a:r>
              <a:rPr lang="en-US" sz="2400" b="1" dirty="0" smtClean="0"/>
              <a:t>that”</a:t>
            </a:r>
            <a:r>
              <a:rPr lang="en-US" sz="2400" dirty="0" smtClean="0"/>
              <a:t> after the reporting verb.(said/told)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 smtClean="0"/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Tense is changed.( except in universal truths/ reporting verb in present tense) 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err="1" smtClean="0"/>
              <a:t>Eg</a:t>
            </a:r>
            <a:r>
              <a:rPr lang="en-US" sz="2400" dirty="0" smtClean="0"/>
              <a:t>: </a:t>
            </a:r>
            <a:r>
              <a:rPr lang="en-US" sz="2400" dirty="0" smtClean="0">
                <a:solidFill>
                  <a:schemeClr val="accent2"/>
                </a:solidFill>
              </a:rPr>
              <a:t>Teacher said,” Water boils at 100 c.”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>
                <a:solidFill>
                  <a:schemeClr val="accent2"/>
                </a:solidFill>
              </a:rPr>
              <a:t> </a:t>
            </a:r>
            <a:r>
              <a:rPr lang="en-US" sz="2400" dirty="0" smtClean="0">
                <a:solidFill>
                  <a:schemeClr val="accent2"/>
                </a:solidFill>
              </a:rPr>
              <a:t>     Teacher said that water boils at 100 c.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     Mother  says. "Nita is happy “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     Mother </a:t>
            </a:r>
            <a:r>
              <a:rPr lang="en-US" sz="2400" b="1" dirty="0" smtClean="0">
                <a:solidFill>
                  <a:schemeClr val="accent5">
                    <a:lumMod val="75000"/>
                  </a:schemeClr>
                </a:solidFill>
              </a:rPr>
              <a:t>says</a:t>
            </a:r>
            <a:r>
              <a:rPr lang="en-US" sz="2400" dirty="0" smtClean="0">
                <a:solidFill>
                  <a:schemeClr val="accent5">
                    <a:lumMod val="75000"/>
                  </a:schemeClr>
                </a:solidFill>
              </a:rPr>
              <a:t> that Nita is happy.</a:t>
            </a:r>
          </a:p>
          <a:p>
            <a:pPr marL="0" indent="0">
              <a:lnSpc>
                <a:spcPct val="100000"/>
              </a:lnSpc>
              <a:buNone/>
            </a:pPr>
            <a:endParaRPr lang="en-US" sz="2400" dirty="0" smtClean="0">
              <a:solidFill>
                <a:schemeClr val="accent5">
                  <a:lumMod val="75000"/>
                </a:schemeClr>
              </a:solidFill>
            </a:endParaRP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Pronouns are changed.( we ----They)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Time and place adverbs are changed. (today-----that day)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7543521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20427"/>
            <a:ext cx="10515600" cy="703822"/>
          </a:xfrm>
        </p:spPr>
        <p:txBody>
          <a:bodyPr>
            <a:normAutofit/>
          </a:bodyPr>
          <a:lstStyle/>
          <a:p>
            <a:r>
              <a:rPr lang="en-US" sz="3600" b="1" u="sng" dirty="0" smtClean="0">
                <a:latin typeface="+mn-lt"/>
              </a:rPr>
              <a:t>Questions</a:t>
            </a:r>
            <a:endParaRPr lang="en-US" sz="36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824249"/>
            <a:ext cx="10515600" cy="5352714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We do not use “that” clause.</a:t>
            </a:r>
          </a:p>
          <a:p>
            <a:pPr marL="0" indent="0">
              <a:buNone/>
            </a:pPr>
            <a:endParaRPr lang="en-US" sz="2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 We change the word order from questions to affirmative.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He asked, "When is the meeting?”</a:t>
            </a:r>
          </a:p>
          <a:p>
            <a:pPr marL="0" indent="0">
              <a:buNone/>
            </a:pPr>
            <a:r>
              <a:rPr lang="en-US" sz="2400" b="1" dirty="0" smtClean="0">
                <a:solidFill>
                  <a:schemeClr val="accent1"/>
                </a:solidFill>
              </a:rPr>
              <a:t>He asked when the meeting was.</a:t>
            </a:r>
          </a:p>
          <a:p>
            <a:pPr marL="0" indent="0">
              <a:buNone/>
            </a:pPr>
            <a:endParaRPr lang="en-US" sz="2400" b="1" dirty="0" smtClean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smtClean="0"/>
              <a:t>When there are no question words use if or whether.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4"/>
                </a:solidFill>
              </a:rPr>
              <a:t>Teacher asked, "Is Rani at home today?”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4"/>
                </a:solidFill>
              </a:rPr>
              <a:t>Teacher asked </a:t>
            </a:r>
            <a:r>
              <a:rPr lang="en-US" sz="2400" b="1" u="sng" dirty="0" smtClean="0">
                <a:solidFill>
                  <a:schemeClr val="accent4"/>
                </a:solidFill>
              </a:rPr>
              <a:t>whether/if</a:t>
            </a:r>
            <a:r>
              <a:rPr lang="en-US" sz="2400" dirty="0" smtClean="0">
                <a:solidFill>
                  <a:schemeClr val="accent4"/>
                </a:solidFill>
              </a:rPr>
              <a:t> Rani was at home that day</a:t>
            </a:r>
            <a:r>
              <a:rPr lang="en-US" sz="2400" dirty="0" smtClean="0">
                <a:solidFill>
                  <a:schemeClr val="accent1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Mother asked me "Do you eat banana?”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chemeClr val="accent6">
                    <a:lumMod val="50000"/>
                  </a:schemeClr>
                </a:solidFill>
              </a:rPr>
              <a:t>Mother asked me whether I ate banana.</a:t>
            </a:r>
            <a:endParaRPr lang="en-US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8787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09093" y="193183"/>
            <a:ext cx="11359166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 smtClean="0">
                <a:solidFill>
                  <a:srgbClr val="FF0000"/>
                </a:solidFill>
              </a:rPr>
              <a:t>Direct Question                                                                                    Reported Question </a:t>
            </a:r>
          </a:p>
          <a:p>
            <a:pPr>
              <a:lnSpc>
                <a:spcPct val="200000"/>
              </a:lnSpc>
            </a:pPr>
            <a:r>
              <a:rPr lang="en-US" sz="2000" dirty="0" smtClean="0"/>
              <a:t>“</a:t>
            </a: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Where is the Post Office, please?”                                         She asked me where the Post Office was. 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“What are you doing?”                                                               She asked me what I was doing.</a:t>
            </a:r>
          </a:p>
          <a:p>
            <a:pPr>
              <a:lnSpc>
                <a:spcPct val="200000"/>
              </a:lnSpc>
            </a:pPr>
            <a:r>
              <a:rPr lang="en-US" sz="2000" dirty="0" smtClean="0">
                <a:solidFill>
                  <a:schemeClr val="accent1">
                    <a:lumMod val="75000"/>
                  </a:schemeClr>
                </a:solidFill>
              </a:rPr>
              <a:t> “Who was that fantastic man?”                                              She asked me who that fantastic man had been. </a:t>
            </a:r>
            <a:endParaRPr lang="en-US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2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71943"/>
            <a:ext cx="10515600" cy="626548"/>
          </a:xfrm>
        </p:spPr>
        <p:txBody>
          <a:bodyPr>
            <a:normAutofit fontScale="90000"/>
          </a:bodyPr>
          <a:lstStyle/>
          <a:p>
            <a:r>
              <a:rPr lang="en-US" sz="4000" b="1" u="sng" dirty="0" smtClean="0">
                <a:latin typeface="+mn-lt"/>
              </a:rPr>
              <a:t>Commands/Orders</a:t>
            </a:r>
            <a:endParaRPr lang="en-US" sz="4000" b="1" u="sng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81825"/>
            <a:ext cx="10515600" cy="509513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We use a word of command like “told,ordered.asked,requested,warned”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After the name we use to and the verb infinitive.</a:t>
            </a:r>
          </a:p>
          <a:p>
            <a:pPr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en-US" sz="2400" dirty="0" smtClean="0"/>
              <a:t>In negatives, we use “not to”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89114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21973" y="888643"/>
            <a:ext cx="11372046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Here are a few more examples: </a:t>
            </a:r>
          </a:p>
          <a:p>
            <a:endParaRPr lang="en-US" sz="2400" dirty="0" smtClean="0"/>
          </a:p>
          <a:p>
            <a:r>
              <a:rPr lang="en-US" sz="2400" dirty="0" smtClean="0">
                <a:solidFill>
                  <a:srgbClr val="FF0000"/>
                </a:solidFill>
              </a:rPr>
              <a:t>Direct Request                                                                            Reported Request </a:t>
            </a:r>
          </a:p>
          <a:p>
            <a:r>
              <a:rPr lang="en-US" sz="2400" dirty="0" smtClean="0"/>
              <a:t>“Please help me”.                                                            She asked me to help her.</a:t>
            </a:r>
          </a:p>
          <a:p>
            <a:r>
              <a:rPr lang="en-US" sz="2400" dirty="0" smtClean="0"/>
              <a:t> “Please don't smoke”.                                                  She asked me </a:t>
            </a:r>
            <a:r>
              <a:rPr lang="en-US" sz="2400" b="1" dirty="0" smtClean="0"/>
              <a:t>not to </a:t>
            </a:r>
            <a:r>
              <a:rPr lang="en-US" sz="2400" dirty="0" smtClean="0"/>
              <a:t>smoke. </a:t>
            </a:r>
          </a:p>
          <a:p>
            <a:r>
              <a:rPr lang="en-US" sz="2400" dirty="0" smtClean="0"/>
              <a:t>“Could you bring my book tonight?”                She asked me to bring her book that night.</a:t>
            </a:r>
          </a:p>
          <a:p>
            <a:r>
              <a:rPr lang="en-US" sz="2400" dirty="0" smtClean="0"/>
              <a:t> “Could you pass the milk, please?”                              She asked me to pass the milk.</a:t>
            </a:r>
          </a:p>
          <a:p>
            <a:r>
              <a:rPr lang="en-US" sz="2400" dirty="0" smtClean="0"/>
              <a:t> “Would you mind coming early tomorrow?”     She asked me to come early the next day.</a:t>
            </a:r>
          </a:p>
          <a:p>
            <a:r>
              <a:rPr lang="en-US" sz="2400" dirty="0" smtClean="0"/>
              <a:t> </a:t>
            </a:r>
          </a:p>
          <a:p>
            <a:r>
              <a:rPr lang="en-US" sz="2400" dirty="0" smtClean="0">
                <a:solidFill>
                  <a:srgbClr val="FF0000"/>
                </a:solidFill>
              </a:rPr>
              <a:t>To report a negative request, use 'not': </a:t>
            </a:r>
          </a:p>
          <a:p>
            <a:endParaRPr lang="en-US" sz="2400" dirty="0" smtClean="0"/>
          </a:p>
          <a:p>
            <a:r>
              <a:rPr lang="en-US" sz="2400" dirty="0" smtClean="0"/>
              <a:t>Direct speech:                     Please don't be late. </a:t>
            </a:r>
          </a:p>
          <a:p>
            <a:r>
              <a:rPr lang="en-US" sz="2400" dirty="0" smtClean="0"/>
              <a:t>Reported speech:              She asked us </a:t>
            </a:r>
            <a:r>
              <a:rPr lang="en-US" sz="2400" b="1" dirty="0" smtClean="0"/>
              <a:t>not to </a:t>
            </a:r>
            <a:r>
              <a:rPr lang="en-US" sz="2400" dirty="0" smtClean="0"/>
              <a:t>be late.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318474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502275" y="167425"/>
            <a:ext cx="11140225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u="sng" dirty="0" smtClean="0"/>
              <a:t>Reported Orders </a:t>
            </a:r>
          </a:p>
          <a:p>
            <a:r>
              <a:rPr lang="en-US" sz="2400" dirty="0" smtClean="0"/>
              <a:t>And finally, how about if someone doesn't ask so politely? We can call this an 'order' in English, when someone tells you very directly to do something. </a:t>
            </a:r>
          </a:p>
          <a:p>
            <a:r>
              <a:rPr lang="en-US" sz="2400" dirty="0" smtClean="0"/>
              <a:t>For example:</a:t>
            </a:r>
          </a:p>
          <a:p>
            <a:r>
              <a:rPr lang="en-US" sz="2400" dirty="0" smtClean="0"/>
              <a:t> Direct speech: Sit down! </a:t>
            </a:r>
          </a:p>
          <a:p>
            <a:endParaRPr lang="en-US" sz="2400" dirty="0"/>
          </a:p>
          <a:p>
            <a:r>
              <a:rPr lang="en-US" sz="2400" dirty="0" smtClean="0"/>
              <a:t>In fact, we make this into reported speech in the same way as a request. We just use 'tell' instead of 'ask':</a:t>
            </a:r>
          </a:p>
          <a:p>
            <a:endParaRPr lang="en-US" sz="2400" dirty="0"/>
          </a:p>
          <a:p>
            <a:endParaRPr lang="en-US" sz="2400" dirty="0" smtClean="0"/>
          </a:p>
          <a:p>
            <a:r>
              <a:rPr lang="en-US" sz="2400" dirty="0" smtClean="0"/>
              <a:t> Reported speech: She told me to sit down. </a:t>
            </a:r>
          </a:p>
          <a:p>
            <a:endParaRPr lang="en-US" sz="2400" dirty="0"/>
          </a:p>
          <a:p>
            <a:r>
              <a:rPr lang="en-US" sz="2400" dirty="0" smtClean="0">
                <a:solidFill>
                  <a:srgbClr val="FF0000"/>
                </a:solidFill>
              </a:rPr>
              <a:t>Direct Order                                                                                      Reported Order </a:t>
            </a:r>
          </a:p>
          <a:p>
            <a:r>
              <a:rPr lang="en-US" sz="2400" dirty="0" smtClean="0"/>
              <a:t>“Go to bed!”                                                                                   He told the child to go to bed.</a:t>
            </a:r>
          </a:p>
          <a:p>
            <a:r>
              <a:rPr lang="en-US" sz="2400" dirty="0" smtClean="0"/>
              <a:t> “Don't worry!”                                                                               He told her not to worry.</a:t>
            </a:r>
          </a:p>
          <a:p>
            <a:r>
              <a:rPr lang="en-US" sz="2400" dirty="0" smtClean="0"/>
              <a:t> “Be on time!”                                                                                He told me to be on time. </a:t>
            </a:r>
          </a:p>
          <a:p>
            <a:r>
              <a:rPr lang="en-US" sz="2400" dirty="0" smtClean="0"/>
              <a:t>“Don't smoke!”                                                                              He told us not to smoke. </a:t>
            </a:r>
          </a:p>
        </p:txBody>
      </p:sp>
    </p:spTree>
    <p:extLst>
      <p:ext uri="{BB962C8B-B14F-4D97-AF65-F5344CB8AC3E}">
        <p14:creationId xmlns:p14="http://schemas.microsoft.com/office/powerpoint/2010/main" val="10450674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6365" y="270456"/>
            <a:ext cx="11372045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Activity 01</a:t>
            </a:r>
          </a:p>
          <a:p>
            <a:r>
              <a:rPr lang="en-US" sz="2400" dirty="0" smtClean="0"/>
              <a:t>Change these direct questions into reported speech:</a:t>
            </a:r>
          </a:p>
          <a:p>
            <a:r>
              <a:rPr lang="en-US" sz="2400" dirty="0" smtClean="0"/>
              <a:t> 1. “Where is he?” </a:t>
            </a:r>
          </a:p>
          <a:p>
            <a:r>
              <a:rPr lang="en-US" sz="2400" dirty="0" smtClean="0"/>
              <a:t>She asked me ______________________________________________________</a:t>
            </a:r>
          </a:p>
          <a:p>
            <a:r>
              <a:rPr lang="en-US" sz="2400" dirty="0" smtClean="0"/>
              <a:t> 2. “What are you doing?”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3. “Why did you go out last night?” </a:t>
            </a:r>
          </a:p>
          <a:p>
            <a:r>
              <a:rPr lang="en-US" sz="2400" dirty="0" smtClean="0"/>
              <a:t>She asked me ______________________________________________________</a:t>
            </a:r>
          </a:p>
          <a:p>
            <a:r>
              <a:rPr lang="en-US" sz="2400" dirty="0" smtClean="0"/>
              <a:t> 4. “Who is that beautiful woman?”</a:t>
            </a:r>
          </a:p>
          <a:p>
            <a:r>
              <a:rPr lang="en-US" sz="2400" dirty="0" smtClean="0"/>
              <a:t> She asked me ______________________________________________________ </a:t>
            </a:r>
          </a:p>
          <a:p>
            <a:r>
              <a:rPr lang="en-US" sz="2400" dirty="0" smtClean="0"/>
              <a:t>5. “How is your mother?” </a:t>
            </a:r>
          </a:p>
          <a:p>
            <a:r>
              <a:rPr lang="en-US" sz="2400" dirty="0" smtClean="0"/>
              <a:t>She asked me ______________________________________________________</a:t>
            </a:r>
          </a:p>
          <a:p>
            <a:r>
              <a:rPr lang="en-US" sz="2400" dirty="0" smtClean="0"/>
              <a:t> 6. “What are you going to do at the weekend?” </a:t>
            </a:r>
          </a:p>
          <a:p>
            <a:r>
              <a:rPr lang="en-US" sz="2400" dirty="0" smtClean="0"/>
              <a:t>She asked me ______________________________________________________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354356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73487" y="257577"/>
            <a:ext cx="1132053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dirty="0" smtClean="0"/>
              <a:t>7. “Where will you live after graduation?”</a:t>
            </a:r>
          </a:p>
          <a:p>
            <a:r>
              <a:rPr lang="en-US" sz="2400" dirty="0" smtClean="0"/>
              <a:t> She asked me ______________________________________________________ </a:t>
            </a:r>
          </a:p>
          <a:p>
            <a:r>
              <a:rPr lang="en-US" sz="2400" dirty="0" smtClean="0"/>
              <a:t>8. “What were you doing when I saw you?” 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9. “How was the journey?” 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10. “How often do you go to the cinema?” 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11. “Do you live in London?”</a:t>
            </a:r>
          </a:p>
          <a:p>
            <a:r>
              <a:rPr lang="en-US" sz="2400" dirty="0" smtClean="0"/>
              <a:t> She asked me ______________________________________________________ </a:t>
            </a:r>
          </a:p>
          <a:p>
            <a:r>
              <a:rPr lang="en-US" sz="2400" dirty="0" smtClean="0"/>
              <a:t>12. “Did he arrive on time?”</a:t>
            </a:r>
          </a:p>
          <a:p>
            <a:r>
              <a:rPr lang="en-US" sz="2400" dirty="0" smtClean="0"/>
              <a:t> She asked me ______________________________________________________</a:t>
            </a:r>
          </a:p>
          <a:p>
            <a:r>
              <a:rPr lang="en-US" sz="2400" dirty="0" smtClean="0"/>
              <a:t> 13. “Have you been to Paris?”</a:t>
            </a:r>
          </a:p>
          <a:p>
            <a:r>
              <a:rPr lang="en-US" sz="2400" dirty="0" smtClean="0"/>
              <a:t> She asked me ______________________________________________________</a:t>
            </a:r>
          </a:p>
          <a:p>
            <a:r>
              <a:rPr lang="en-US" sz="2400" dirty="0" smtClean="0"/>
              <a:t> 14. “Can you help me?” </a:t>
            </a:r>
          </a:p>
          <a:p>
            <a:r>
              <a:rPr lang="en-US" sz="2400" dirty="0" smtClean="0"/>
              <a:t>She asked me ______________________________________________________ </a:t>
            </a:r>
          </a:p>
          <a:p>
            <a:r>
              <a:rPr lang="en-US" sz="2400" dirty="0" smtClean="0"/>
              <a:t>15. “Are you working tonight?” </a:t>
            </a:r>
          </a:p>
          <a:p>
            <a:r>
              <a:rPr lang="en-US" sz="2400" dirty="0" smtClean="0"/>
              <a:t>She asked me ______________________________________________________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121845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946</Words>
  <Application>Microsoft Office PowerPoint</Application>
  <PresentationFormat>Widescreen</PresentationFormat>
  <Paragraphs>124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Reported Speech (Commands and questions)</vt:lpstr>
      <vt:lpstr>Statements</vt:lpstr>
      <vt:lpstr>Questions</vt:lpstr>
      <vt:lpstr>PowerPoint Presentation</vt:lpstr>
      <vt:lpstr>Commands/Orders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Commands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Reported Speech (Commands and questions)</dc:title>
  <dc:creator>HP</dc:creator>
  <cp:lastModifiedBy>HP</cp:lastModifiedBy>
  <cp:revision>13</cp:revision>
  <dcterms:created xsi:type="dcterms:W3CDTF">2020-11-28T06:18:12Z</dcterms:created>
  <dcterms:modified xsi:type="dcterms:W3CDTF">2021-05-27T11:04:19Z</dcterms:modified>
</cp:coreProperties>
</file>