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8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4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9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0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0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9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1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958AD-F87C-4D19-BF87-9510AAFB8BA1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AE19-162D-4C12-9880-BA39FD836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82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mmar-monster.com/glossary/prefix.htm" TargetMode="External"/><Relationship Id="rId2" Type="http://schemas.openxmlformats.org/officeDocument/2006/relationships/hyperlink" Target="https://www.grammar-monster.com/glossary/root_of_a_word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rammar-monster.com/glossary/suffix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084" y="173697"/>
            <a:ext cx="9124682" cy="702066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latin typeface="+mn-lt"/>
              </a:rPr>
              <a:t>Affixes</a:t>
            </a:r>
            <a:endParaRPr lang="en-US" b="1" u="sng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896" y="875763"/>
            <a:ext cx="7495504" cy="3412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44710" y="5266026"/>
            <a:ext cx="9697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lgerian" panose="04020705040A02060702" pitchFamily="82" charset="0"/>
              </a:rPr>
              <a:t>Minuwangoda Zonal Education Office</a:t>
            </a:r>
            <a:endParaRPr lang="en-US" sz="2400" b="1" dirty="0">
              <a:latin typeface="Algerian" panose="04020705040A02060702" pitchFamily="82" charset="0"/>
            </a:endParaRPr>
          </a:p>
          <a:p>
            <a:r>
              <a:rPr lang="en-US" sz="2400" b="1" dirty="0" smtClean="0">
                <a:latin typeface="Algerian" panose="04020705040A02060702" pitchFamily="82" charset="0"/>
              </a:rPr>
              <a:t>E Igenum Piyasa</a:t>
            </a:r>
            <a:endParaRPr lang="en-US" sz="2400" b="1" dirty="0">
              <a:latin typeface="Algerian" panose="04020705040A020607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4710" y="4546242"/>
            <a:ext cx="8281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Unit -09                                        Activity -09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27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dirty="0" smtClean="0">
                <a:latin typeface="+mn-lt"/>
              </a:rPr>
              <a:t>What are affixes?</a:t>
            </a:r>
            <a:endParaRPr lang="en-US" sz="4000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36371" y="1033867"/>
            <a:ext cx="10277341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0" i="0" dirty="0" smtClean="0">
                <a:solidFill>
                  <a:srgbClr val="000000"/>
                </a:solidFill>
                <a:effectLst/>
                <a:latin typeface="Lato"/>
              </a:rPr>
              <a:t>An affix is added to the </a:t>
            </a:r>
            <a:r>
              <a:rPr lang="en-US" b="0" i="0" u="none" strike="noStrike" dirty="0" smtClean="0">
                <a:solidFill>
                  <a:srgbClr val="991111"/>
                </a:solidFill>
                <a:effectLst/>
                <a:latin typeface="Lato"/>
                <a:hlinkClick r:id="rId2"/>
              </a:rPr>
              <a:t>root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ato"/>
              </a:rPr>
              <a:t> of a word to change its meaning. </a:t>
            </a:r>
          </a:p>
          <a:p>
            <a:pPr>
              <a:lnSpc>
                <a:spcPct val="150000"/>
              </a:lnSpc>
            </a:pPr>
            <a:r>
              <a:rPr lang="en-US" b="0" i="0" dirty="0" smtClean="0">
                <a:solidFill>
                  <a:srgbClr val="000000"/>
                </a:solidFill>
                <a:effectLst/>
                <a:latin typeface="Lato"/>
              </a:rPr>
              <a:t>An affix added to the front of a word is known as a </a:t>
            </a:r>
            <a:r>
              <a:rPr lang="en-US" b="0" i="0" u="none" strike="noStrike" dirty="0" smtClean="0">
                <a:solidFill>
                  <a:srgbClr val="991111"/>
                </a:solidFill>
                <a:effectLst/>
                <a:latin typeface="Lato"/>
                <a:hlinkClick r:id="rId3"/>
              </a:rPr>
              <a:t>prefix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ato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b="0" i="0" dirty="0" smtClean="0">
                <a:solidFill>
                  <a:srgbClr val="000000"/>
                </a:solidFill>
                <a:effectLst/>
                <a:latin typeface="Lato"/>
              </a:rPr>
              <a:t>One added to the back is known as a </a:t>
            </a:r>
            <a:r>
              <a:rPr lang="en-US" b="0" i="0" u="none" strike="noStrike" dirty="0" smtClean="0">
                <a:solidFill>
                  <a:srgbClr val="991111"/>
                </a:solidFill>
                <a:effectLst/>
                <a:latin typeface="Lato"/>
                <a:hlinkClick r:id="rId4"/>
              </a:rPr>
              <a:t>suffix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ato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61375" y="2653048"/>
            <a:ext cx="6658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im</a:t>
            </a:r>
            <a:r>
              <a:rPr lang="en-US" sz="4000" dirty="0" smtClean="0"/>
              <a:t>pass</a:t>
            </a:r>
            <a:r>
              <a:rPr lang="en-US" sz="4000" b="1" dirty="0" smtClean="0"/>
              <a:t>able</a:t>
            </a:r>
            <a:endParaRPr lang="en-US" sz="4000" b="1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61375" y="3232597"/>
            <a:ext cx="321971" cy="605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593206" y="3232597"/>
            <a:ext cx="180304" cy="708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91673" y="3940935"/>
            <a:ext cx="113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prefix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90175" y="3940483"/>
            <a:ext cx="1287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suffix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120998" y="4339236"/>
            <a:ext cx="140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Affix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93206" y="4343844"/>
            <a:ext cx="1390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Affix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4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033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+mn-lt"/>
              </a:rPr>
              <a:t>What are prefixes? </a:t>
            </a:r>
            <a:endParaRPr lang="en-US" sz="3200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940159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333333"/>
                </a:solidFill>
                <a:effectLst/>
                <a:latin typeface="PT Serif"/>
              </a:rPr>
              <a:t>A 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PT Serif"/>
              </a:rPr>
              <a:t>prefix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PT Serif"/>
              </a:rPr>
              <a:t> is placed at the beginning of a word to modify or change its meaning.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452595"/>
            <a:ext cx="9350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Prefixes change the word meanings.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943877"/>
            <a:ext cx="956793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 + sleep              -  asleep</a:t>
            </a:r>
          </a:p>
          <a:p>
            <a:r>
              <a:rPr lang="en-US" smtClean="0"/>
              <a:t>anti + body         - antibody</a:t>
            </a:r>
          </a:p>
          <a:p>
            <a:r>
              <a:rPr lang="en-US" smtClean="0"/>
              <a:t>auto + mobile    - automobile</a:t>
            </a:r>
          </a:p>
          <a:p>
            <a:r>
              <a:rPr lang="en-US" smtClean="0"/>
              <a:t>in + correct         - incorrect</a:t>
            </a:r>
          </a:p>
          <a:p>
            <a:r>
              <a:rPr lang="en-US" smtClean="0"/>
              <a:t>un + happy</a:t>
            </a:r>
          </a:p>
          <a:p>
            <a:r>
              <a:rPr lang="en-US" smtClean="0"/>
              <a:t>im + proper</a:t>
            </a:r>
          </a:p>
          <a:p>
            <a:r>
              <a:rPr lang="en-US" smtClean="0"/>
              <a:t>il + legal</a:t>
            </a:r>
          </a:p>
          <a:p>
            <a:r>
              <a:rPr lang="en-US" smtClean="0"/>
              <a:t>co +exist</a:t>
            </a:r>
          </a:p>
          <a:p>
            <a:r>
              <a:rPr lang="en-US" smtClean="0"/>
              <a:t>dis + continue</a:t>
            </a:r>
          </a:p>
          <a:p>
            <a:r>
              <a:rPr lang="en-US" smtClean="0"/>
              <a:t>ir + regular</a:t>
            </a:r>
          </a:p>
          <a:p>
            <a:r>
              <a:rPr lang="en-US" smtClean="0"/>
              <a:t>macro + economics</a:t>
            </a:r>
          </a:p>
          <a:p>
            <a:r>
              <a:rPr lang="en-US" smtClean="0"/>
              <a:t>mis + behave</a:t>
            </a:r>
          </a:p>
          <a:p>
            <a:r>
              <a:rPr lang="en-US" smtClean="0"/>
              <a:t>mal + pra</a:t>
            </a:r>
            <a:r>
              <a:rPr lang="en-US" sz="2000" smtClean="0"/>
              <a:t>ctice</a:t>
            </a:r>
          </a:p>
          <a:p>
            <a:r>
              <a:rPr lang="en-US" sz="2000" smtClean="0"/>
              <a:t>over _+ heat</a:t>
            </a:r>
          </a:p>
          <a:p>
            <a:r>
              <a:rPr lang="en-US" sz="2000" smtClean="0"/>
              <a:t>pre + school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0724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69" y="425003"/>
            <a:ext cx="10947043" cy="5937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sub+ marine</a:t>
            </a:r>
          </a:p>
          <a:p>
            <a:pPr marL="0" indent="0">
              <a:buNone/>
            </a:pPr>
            <a:r>
              <a:rPr lang="en-US" sz="2000" dirty="0" smtClean="0"/>
              <a:t>super + market</a:t>
            </a:r>
          </a:p>
          <a:p>
            <a:pPr marL="0" indent="0">
              <a:buNone/>
            </a:pPr>
            <a:r>
              <a:rPr lang="en-US" sz="2000" dirty="0" smtClean="0"/>
              <a:t>re + do</a:t>
            </a:r>
          </a:p>
          <a:p>
            <a:pPr marL="0" indent="0">
              <a:buNone/>
            </a:pPr>
            <a:r>
              <a:rPr lang="en-US" sz="2000" dirty="0" smtClean="0"/>
              <a:t>un + cover</a:t>
            </a:r>
          </a:p>
          <a:p>
            <a:pPr marL="0" indent="0">
              <a:buNone/>
            </a:pPr>
            <a:r>
              <a:rPr lang="en-US" sz="2000" dirty="0" smtClean="0"/>
              <a:t>vice + president</a:t>
            </a:r>
          </a:p>
          <a:p>
            <a:pPr marL="0" indent="0">
              <a:buNone/>
            </a:pPr>
            <a:r>
              <a:rPr lang="en-US" sz="2000" dirty="0" smtClean="0"/>
              <a:t>tri + cycle</a:t>
            </a:r>
          </a:p>
          <a:p>
            <a:pPr marL="0" indent="0">
              <a:buNone/>
            </a:pPr>
            <a:r>
              <a:rPr lang="en-US" sz="2000" dirty="0" smtClean="0"/>
              <a:t>non+ fat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7829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+mn-lt"/>
              </a:rPr>
              <a:t>What are suffixes?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701270" cy="56409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 suffix is a letter or a group of letters added to the end of a word to alter its meaning or to ensure it fits grammatically into </a:t>
            </a:r>
            <a:r>
              <a:rPr lang="en-US" sz="2400" dirty="0" smtClean="0"/>
              <a:t>change its word class.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Joy (n) + </a:t>
            </a:r>
            <a:r>
              <a:rPr lang="en-US" sz="2000" dirty="0" err="1" smtClean="0"/>
              <a:t>ous</a:t>
            </a:r>
            <a:r>
              <a:rPr lang="en-US" sz="2000" dirty="0" smtClean="0"/>
              <a:t>                  - joyous (n)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tender (</a:t>
            </a:r>
            <a:r>
              <a:rPr lang="en-US" sz="2000" dirty="0" err="1" smtClean="0"/>
              <a:t>adj</a:t>
            </a:r>
            <a:r>
              <a:rPr lang="en-US" sz="2000" dirty="0" smtClean="0"/>
              <a:t>) + ness      - tenderness(n)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person (n)  + al              -personal (</a:t>
            </a:r>
            <a:r>
              <a:rPr lang="en-US" sz="2000" dirty="0" err="1" smtClean="0"/>
              <a:t>adj</a:t>
            </a:r>
            <a:r>
              <a:rPr lang="en-US" sz="2000" dirty="0" smtClean="0"/>
              <a:t>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comfort (n) + able        - comfortable (</a:t>
            </a:r>
            <a:r>
              <a:rPr lang="en-US" sz="2000" dirty="0" err="1" smtClean="0"/>
              <a:t>adj</a:t>
            </a:r>
            <a:r>
              <a:rPr lang="en-US" sz="2000" dirty="0" smtClean="0"/>
              <a:t>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want (v)  + </a:t>
            </a:r>
            <a:r>
              <a:rPr lang="en-US" sz="2000" dirty="0" err="1" smtClean="0"/>
              <a:t>ed</a:t>
            </a:r>
            <a:r>
              <a:rPr lang="en-US" sz="2000" dirty="0" smtClean="0"/>
              <a:t>               - wanted (v)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sing (v) + </a:t>
            </a:r>
            <a:r>
              <a:rPr lang="en-US" sz="2000" dirty="0" err="1" smtClean="0"/>
              <a:t>ing</a:t>
            </a:r>
            <a:r>
              <a:rPr lang="en-US" sz="2000" dirty="0" smtClean="0"/>
              <a:t>                 - singing (v progressive)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gold (n) + en                 - golden (</a:t>
            </a:r>
            <a:r>
              <a:rPr lang="en-US" sz="2000" dirty="0" err="1" smtClean="0"/>
              <a:t>adj</a:t>
            </a:r>
            <a:r>
              <a:rPr lang="en-US" sz="2000" dirty="0" smtClean="0"/>
              <a:t>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nice (</a:t>
            </a:r>
            <a:r>
              <a:rPr lang="en-US" sz="2000" dirty="0" err="1" smtClean="0"/>
              <a:t>adj</a:t>
            </a:r>
            <a:r>
              <a:rPr lang="en-US" sz="2000" dirty="0" smtClean="0"/>
              <a:t>) + </a:t>
            </a:r>
            <a:r>
              <a:rPr lang="en-US" sz="2000" dirty="0" err="1" smtClean="0"/>
              <a:t>er</a:t>
            </a:r>
            <a:r>
              <a:rPr lang="en-US" sz="2000" dirty="0" smtClean="0"/>
              <a:t>               - nicer (</a:t>
            </a:r>
            <a:r>
              <a:rPr lang="en-US" sz="2000" dirty="0" err="1" smtClean="0"/>
              <a:t>adj</a:t>
            </a:r>
            <a:r>
              <a:rPr lang="en-US" sz="2000" dirty="0" smtClean="0"/>
              <a:t> com)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great (</a:t>
            </a:r>
            <a:r>
              <a:rPr lang="en-US" sz="2000" dirty="0" err="1" smtClean="0"/>
              <a:t>adj</a:t>
            </a:r>
            <a:r>
              <a:rPr lang="en-US" sz="2000" dirty="0" smtClean="0"/>
              <a:t>) +</a:t>
            </a:r>
            <a:r>
              <a:rPr lang="en-US" sz="2000" dirty="0" err="1" smtClean="0"/>
              <a:t>est</a:t>
            </a:r>
            <a:r>
              <a:rPr lang="en-US" sz="2000" dirty="0" smtClean="0"/>
              <a:t>            - greatest (</a:t>
            </a:r>
            <a:r>
              <a:rPr lang="en-US" sz="2000" dirty="0" err="1" smtClean="0"/>
              <a:t>adj.sup</a:t>
            </a:r>
            <a:r>
              <a:rPr lang="en-US" sz="2000" dirty="0" smtClean="0"/>
              <a:t>)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sz="2000" dirty="0" smtClean="0"/>
              <a:t>cup (n) + </a:t>
            </a:r>
            <a:r>
              <a:rPr lang="en-US" sz="2000" dirty="0" err="1" smtClean="0"/>
              <a:t>ful</a:t>
            </a:r>
            <a:r>
              <a:rPr lang="en-US" sz="2000" dirty="0" smtClean="0"/>
              <a:t>                  - cupful (</a:t>
            </a:r>
            <a:r>
              <a:rPr lang="en-US" sz="2000" dirty="0" err="1" smtClean="0"/>
              <a:t>adj</a:t>
            </a:r>
            <a:r>
              <a:rPr lang="en-US" sz="2000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0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2124" y="296214"/>
            <a:ext cx="1112734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fear (n)   + less              - fearless (</a:t>
            </a:r>
            <a:r>
              <a:rPr lang="en-US" sz="2000" dirty="0" err="1" smtClean="0"/>
              <a:t>adj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humane (n) + </a:t>
            </a:r>
            <a:r>
              <a:rPr lang="en-US" sz="2000" dirty="0" err="1" smtClean="0"/>
              <a:t>ity</a:t>
            </a:r>
            <a:r>
              <a:rPr lang="en-US" sz="2000" dirty="0" smtClean="0"/>
              <a:t>          - humanity (n)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attract (n) + </a:t>
            </a:r>
            <a:r>
              <a:rPr lang="en-US" sz="2000" dirty="0" err="1" smtClean="0"/>
              <a:t>tion</a:t>
            </a:r>
            <a:r>
              <a:rPr lang="en-US" sz="2000" dirty="0" smtClean="0"/>
              <a:t>          - attraction (n)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neat (</a:t>
            </a:r>
            <a:r>
              <a:rPr lang="en-US" sz="2000" dirty="0" err="1" smtClean="0"/>
              <a:t>adj</a:t>
            </a:r>
            <a:r>
              <a:rPr lang="en-US" sz="2000" dirty="0" smtClean="0"/>
              <a:t>) + </a:t>
            </a:r>
            <a:r>
              <a:rPr lang="en-US" sz="2000" dirty="0" err="1" smtClean="0"/>
              <a:t>ly</a:t>
            </a:r>
            <a:r>
              <a:rPr lang="en-US" sz="2000" dirty="0" smtClean="0"/>
              <a:t>               - neatly (</a:t>
            </a:r>
            <a:r>
              <a:rPr lang="en-US" sz="2000" dirty="0" err="1" smtClean="0"/>
              <a:t>adv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enjoy (v) + </a:t>
            </a:r>
            <a:r>
              <a:rPr lang="en-US" sz="2000" dirty="0" err="1" smtClean="0"/>
              <a:t>ment</a:t>
            </a:r>
            <a:r>
              <a:rPr lang="en-US" sz="2000" dirty="0" smtClean="0"/>
              <a:t>          - enjoyment (n)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fox (</a:t>
            </a:r>
            <a:r>
              <a:rPr lang="en-US" sz="2000" dirty="0" err="1" smtClean="0"/>
              <a:t>nS</a:t>
            </a:r>
            <a:r>
              <a:rPr lang="en-US" sz="2000" dirty="0" smtClean="0"/>
              <a:t>) + </a:t>
            </a:r>
            <a:r>
              <a:rPr lang="en-US" sz="2000" dirty="0" err="1" smtClean="0"/>
              <a:t>es</a:t>
            </a:r>
            <a:r>
              <a:rPr lang="en-US" sz="2000" dirty="0" smtClean="0"/>
              <a:t>                   - foxes (</a:t>
            </a:r>
            <a:r>
              <a:rPr lang="en-US" sz="2000" dirty="0" err="1" smtClean="0"/>
              <a:t>nP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expand (v) + </a:t>
            </a:r>
            <a:r>
              <a:rPr lang="en-US" sz="2000" dirty="0" err="1" smtClean="0"/>
              <a:t>sion</a:t>
            </a:r>
            <a:r>
              <a:rPr lang="en-US" sz="2000" dirty="0" smtClean="0"/>
              <a:t>          - expansion (n)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prevent (v) + </a:t>
            </a:r>
            <a:r>
              <a:rPr lang="en-US" sz="2000" dirty="0" err="1" smtClean="0"/>
              <a:t>tion</a:t>
            </a:r>
            <a:r>
              <a:rPr lang="en-US" sz="2000" dirty="0" smtClean="0"/>
              <a:t>         - prevention (n)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nation (n) + al              - national (</a:t>
            </a:r>
            <a:r>
              <a:rPr lang="en-US" sz="2000" dirty="0" err="1" smtClean="0"/>
              <a:t>adj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711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4" y="399245"/>
            <a:ext cx="11070465" cy="6138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Put the words in brackets to form new words. You will have to use prefixes or suffixes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1.He was sitting …………………………..in the train. (comfort)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2. He was acting in a very ………………………….way. ( child)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3. The word is difficult to pronounce. So it is ………………………………..(pronounced)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4. He has lost his book .I do not know where he has ……………………………….(place)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5. You should not have done that. It was very ……………………………of you . (think)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6.He did not pass the exam .He was ……………………………….in the second time. (success)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7. Some of the shanty towns are dreadfully ………………………………(crowd)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8. The team was able to win the  ………………………………………(champion)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9. I could not find any ………………………………. in his writing. (weak)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1446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437882"/>
            <a:ext cx="10787130" cy="573908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10. He wanted to be a ……………………..when he grew up. (Mathematics)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11. The road was very narrow. So, they had to …………………..it. (wide)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12.He was accused of …………………….documents. (false)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13. He needed to …………………….the temperature. (regular)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14. There were ……………………….of people at the match. (hand)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15. He decided to study……………………….at the university. (journal)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16. The company provides over 1000 ………………………….(employ)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17. The film was terrible. I felt really…………………….(bore)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18. The film was ……………………..(bore)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5804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629</Words>
  <Application>Microsoft Office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Lato</vt:lpstr>
      <vt:lpstr>PT Serif</vt:lpstr>
      <vt:lpstr>Wingdings</vt:lpstr>
      <vt:lpstr>Office Theme</vt:lpstr>
      <vt:lpstr>Affixes</vt:lpstr>
      <vt:lpstr>What are affixes?</vt:lpstr>
      <vt:lpstr>What are prefixes? </vt:lpstr>
      <vt:lpstr>PowerPoint Presentation</vt:lpstr>
      <vt:lpstr>What are suffixes?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Affixes</dc:title>
  <dc:creator>HP</dc:creator>
  <cp:lastModifiedBy>HP</cp:lastModifiedBy>
  <cp:revision>17</cp:revision>
  <dcterms:created xsi:type="dcterms:W3CDTF">2020-11-10T08:23:30Z</dcterms:created>
  <dcterms:modified xsi:type="dcterms:W3CDTF">2021-05-27T10:35:49Z</dcterms:modified>
</cp:coreProperties>
</file>