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33CC33"/>
    <a:srgbClr val="8AF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24" autoAdjust="0"/>
  </p:normalViewPr>
  <p:slideViewPr>
    <p:cSldViewPr>
      <p:cViewPr>
        <p:scale>
          <a:sx n="60" d="100"/>
          <a:sy n="60" d="100"/>
        </p:scale>
        <p:origin x="-165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95EE-8E9E-448D-9758-53D1A9C3A11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F6CFAE-C177-4A4C-82B7-F528DBBF62F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95EE-8E9E-448D-9758-53D1A9C3A11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CFAE-C177-4A4C-82B7-F528DBBF6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95EE-8E9E-448D-9758-53D1A9C3A11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CFAE-C177-4A4C-82B7-F528DBBF6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195EE-8E9E-448D-9758-53D1A9C3A11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F6CFAE-C177-4A4C-82B7-F528DBBF62F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95EE-8E9E-448D-9758-53D1A9C3A11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CFAE-C177-4A4C-82B7-F528DBBF62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95EE-8E9E-448D-9758-53D1A9C3A11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CFAE-C177-4A4C-82B7-F528DBBF62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CFAE-C177-4A4C-82B7-F528DBBF62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95EE-8E9E-448D-9758-53D1A9C3A11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95EE-8E9E-448D-9758-53D1A9C3A11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CFAE-C177-4A4C-82B7-F528DBBF62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95EE-8E9E-448D-9758-53D1A9C3A11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CFAE-C177-4A4C-82B7-F528DBBF6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195EE-8E9E-448D-9758-53D1A9C3A11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F6CFAE-C177-4A4C-82B7-F528DBBF62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95EE-8E9E-448D-9758-53D1A9C3A11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F6CFAE-C177-4A4C-82B7-F528DBBF62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9195EE-8E9E-448D-9758-53D1A9C3A11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F6CFAE-C177-4A4C-82B7-F528DBBF62F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 /><Relationship Id="rId2" Type="http://schemas.openxmlformats.org/officeDocument/2006/relationships/image" Target="../media/image13.emf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8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 /><Relationship Id="rId2" Type="http://schemas.openxmlformats.org/officeDocument/2006/relationships/image" Target="../media/image10.emf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8.png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i-LK" dirty="0"/>
              <a:t>                                       2 වන වාරය</a:t>
            </a:r>
          </a:p>
          <a:p>
            <a:pPr marL="0" indent="0">
              <a:buNone/>
            </a:pPr>
            <a:r>
              <a:rPr lang="si-LK" dirty="0"/>
              <a:t> </a:t>
            </a:r>
          </a:p>
          <a:p>
            <a:pPr marL="0" indent="0">
              <a:buNone/>
            </a:pPr>
            <a:endParaRPr lang="si-LK" dirty="0"/>
          </a:p>
          <a:p>
            <a:pPr marL="0" indent="0">
              <a:buNone/>
            </a:pPr>
            <a:endParaRPr lang="si-LK" dirty="0"/>
          </a:p>
          <a:p>
            <a:pPr marL="0" indent="0">
              <a:buNone/>
            </a:pPr>
            <a:endParaRPr lang="si-LK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9697"/>
            <a:ext cx="3209925" cy="1400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199697"/>
            <a:ext cx="4465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si-LK" sz="2400" dirty="0">
                <a:solidFill>
                  <a:srgbClr val="FEFAC9">
                    <a:lumMod val="10000"/>
                  </a:srgbClr>
                </a:solidFill>
              </a:rPr>
              <a:t>සුවෙන්  පෙරට</a:t>
            </a:r>
            <a:br>
              <a:rPr lang="si-LK" sz="2400" dirty="0">
                <a:solidFill>
                  <a:srgbClr val="FEFAC9">
                    <a:lumMod val="10000"/>
                  </a:srgbClr>
                </a:solidFill>
              </a:rPr>
            </a:br>
            <a:r>
              <a:rPr lang="en-US" sz="2400" dirty="0">
                <a:solidFill>
                  <a:srgbClr val="FEFAC9">
                    <a:lumMod val="10000"/>
                  </a:srgbClr>
                </a:solidFill>
              </a:rPr>
              <a:t>e </a:t>
            </a:r>
            <a:r>
              <a:rPr lang="si-LK" sz="2400" dirty="0">
                <a:solidFill>
                  <a:srgbClr val="FEFAC9">
                    <a:lumMod val="10000"/>
                  </a:srgbClr>
                </a:solidFill>
              </a:rPr>
              <a:t>ඉගෙනුම් පියස</a:t>
            </a:r>
            <a:br>
              <a:rPr lang="si-LK" sz="2400" dirty="0">
                <a:solidFill>
                  <a:srgbClr val="FEFAC9">
                    <a:lumMod val="10000"/>
                  </a:srgbClr>
                </a:solidFill>
              </a:rPr>
            </a:br>
            <a:r>
              <a:rPr lang="si-LK" sz="2400" dirty="0">
                <a:solidFill>
                  <a:srgbClr val="FEFAC9">
                    <a:lumMod val="10000"/>
                  </a:srgbClr>
                </a:solidFill>
              </a:rPr>
              <a:t>මිනුවන්ගොඩ අධ්‍යාපන කලාපය</a:t>
            </a:r>
            <a:endParaRPr lang="en-US" sz="2600" dirty="0">
              <a:solidFill>
                <a:srgbClr val="FEFAC9">
                  <a:lumMod val="1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3607" y="2311710"/>
            <a:ext cx="192879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si-LK" sz="2000" b="1" dirty="0">
                <a:solidFill>
                  <a:srgbClr val="F3A447">
                    <a:lumMod val="60000"/>
                    <a:lumOff val="40000"/>
                  </a:srgbClr>
                </a:solidFill>
              </a:rPr>
              <a:t> </a:t>
            </a:r>
            <a:r>
              <a:rPr lang="en-US" sz="2000" b="1" dirty="0">
                <a:solidFill>
                  <a:srgbClr val="F3A447">
                    <a:lumMod val="60000"/>
                    <a:lumOff val="40000"/>
                  </a:srgbClr>
                </a:solidFill>
              </a:rPr>
              <a:t>9</a:t>
            </a:r>
            <a:r>
              <a:rPr lang="si-LK" sz="2000" b="1" dirty="0">
                <a:solidFill>
                  <a:srgbClr val="F3A447">
                    <a:lumMod val="60000"/>
                    <a:lumOff val="40000"/>
                  </a:srgbClr>
                </a:solidFill>
              </a:rPr>
              <a:t> ශ්‍රේණිය </a:t>
            </a:r>
            <a:endParaRPr lang="en-US" b="1" dirty="0">
              <a:solidFill>
                <a:srgbClr val="F3A447">
                  <a:lumMod val="60000"/>
                  <a:lumOff val="40000"/>
                </a:srgbClr>
              </a:solidFill>
              <a:latin typeface="Calibri"/>
              <a:ea typeface="Calibri"/>
              <a:cs typeface="Iskoola Pot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3607" y="2733365"/>
            <a:ext cx="5257799" cy="205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endParaRPr lang="si-LK" sz="2400" b="1" dirty="0">
              <a:solidFill>
                <a:srgbClr val="F3A447">
                  <a:lumMod val="60000"/>
                  <a:lumOff val="40000"/>
                </a:srgbClr>
              </a:solidFill>
            </a:endParaRPr>
          </a:p>
          <a:p>
            <a:pPr lvl="0">
              <a:lnSpc>
                <a:spcPct val="107000"/>
              </a:lnSpc>
            </a:pPr>
            <a:r>
              <a:rPr lang="si-LK" sz="2400" b="1" dirty="0">
                <a:solidFill>
                  <a:srgbClr val="F3A447">
                    <a:lumMod val="60000"/>
                    <a:lumOff val="40000"/>
                  </a:srgbClr>
                </a:solidFill>
              </a:rPr>
              <a:t>විෂයය</a:t>
            </a:r>
            <a:r>
              <a:rPr lang="en-US" sz="2400" b="1" dirty="0">
                <a:solidFill>
                  <a:srgbClr val="F3A447">
                    <a:lumMod val="60000"/>
                    <a:lumOff val="40000"/>
                  </a:srgbClr>
                </a:solidFill>
              </a:rPr>
              <a:t> : </a:t>
            </a:r>
            <a:r>
              <a:rPr lang="si-LK" sz="2400" b="1" dirty="0">
                <a:solidFill>
                  <a:srgbClr val="F3A447">
                    <a:lumMod val="60000"/>
                    <a:lumOff val="40000"/>
                  </a:srgbClr>
                </a:solidFill>
              </a:rPr>
              <a:t>සිංහල භාෂාව සහ සාහිත්‍යය</a:t>
            </a:r>
          </a:p>
          <a:p>
            <a:pPr lvl="0">
              <a:lnSpc>
                <a:spcPct val="107000"/>
              </a:lnSpc>
            </a:pPr>
            <a:endParaRPr lang="si-LK" sz="2400" b="1" dirty="0">
              <a:solidFill>
                <a:srgbClr val="F3A447">
                  <a:lumMod val="60000"/>
                  <a:lumOff val="40000"/>
                </a:srgbClr>
              </a:solidFill>
            </a:endParaRPr>
          </a:p>
          <a:p>
            <a:pPr>
              <a:lnSpc>
                <a:spcPct val="107000"/>
              </a:lnSpc>
            </a:pPr>
            <a:r>
              <a:rPr lang="si-LK" sz="2400" b="1" dirty="0">
                <a:solidFill>
                  <a:srgbClr val="F3A447">
                    <a:lumMod val="60000"/>
                    <a:lumOff val="40000"/>
                  </a:srgbClr>
                </a:solidFill>
              </a:rPr>
              <a:t>පාඩම</a:t>
            </a:r>
            <a:r>
              <a:rPr lang="en-US" sz="2400" b="1" dirty="0">
                <a:solidFill>
                  <a:srgbClr val="F3A447">
                    <a:lumMod val="60000"/>
                    <a:lumOff val="40000"/>
                  </a:srgbClr>
                </a:solidFill>
              </a:rPr>
              <a:t> :</a:t>
            </a:r>
            <a:r>
              <a:rPr lang="si-LK" sz="2400" b="1" dirty="0">
                <a:solidFill>
                  <a:srgbClr val="F3A447">
                    <a:lumMod val="60000"/>
                    <a:lumOff val="40000"/>
                  </a:srgbClr>
                </a:solidFill>
              </a:rPr>
              <a:t> නවම් මහේ නව වළල්ල </a:t>
            </a:r>
            <a:endParaRPr lang="en-US" sz="2000" b="1" dirty="0">
              <a:solidFill>
                <a:srgbClr val="F3A447">
                  <a:lumMod val="60000"/>
                  <a:lumOff val="40000"/>
                </a:srgbClr>
              </a:solidFill>
              <a:latin typeface="Calibri"/>
              <a:ea typeface="Calibri"/>
              <a:cs typeface="Iskoola Pota"/>
            </a:endParaRPr>
          </a:p>
          <a:p>
            <a:pPr lvl="0">
              <a:lnSpc>
                <a:spcPct val="107000"/>
              </a:lnSpc>
            </a:pPr>
            <a:r>
              <a:rPr lang="si-LK" sz="2400" b="1" dirty="0">
                <a:solidFill>
                  <a:srgbClr val="F3A447">
                    <a:lumMod val="60000"/>
                    <a:lumOff val="40000"/>
                  </a:srgbClr>
                </a:solidFill>
              </a:rPr>
              <a:t> </a:t>
            </a:r>
            <a:endParaRPr lang="en-US" sz="2000" b="1" dirty="0">
              <a:solidFill>
                <a:srgbClr val="F3A447">
                  <a:lumMod val="60000"/>
                  <a:lumOff val="40000"/>
                </a:srgbClr>
              </a:solidFill>
              <a:latin typeface="Calibri"/>
              <a:ea typeface="Calibri"/>
              <a:cs typeface="Iskoola Pota"/>
            </a:endParaRPr>
          </a:p>
        </p:txBody>
      </p:sp>
    </p:spTree>
    <p:extLst>
      <p:ext uri="{BB962C8B-B14F-4D97-AF65-F5344CB8AC3E}">
        <p14:creationId xmlns:p14="http://schemas.microsoft.com/office/powerpoint/2010/main" val="24340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0479954"/>
              </p:ext>
            </p:extLst>
          </p:nvPr>
        </p:nvGraphicFramePr>
        <p:xfrm>
          <a:off x="304800" y="914400"/>
          <a:ext cx="8077200" cy="570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523">
                <a:tc>
                  <a:txBody>
                    <a:bodyPr/>
                    <a:lstStyle/>
                    <a:p>
                      <a:r>
                        <a:rPr lang="si-LK" sz="4000" dirty="0"/>
                        <a:t>මුහුදු හත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523">
                <a:tc>
                  <a:txBody>
                    <a:bodyPr/>
                    <a:lstStyle/>
                    <a:p>
                      <a:r>
                        <a:rPr lang="si-LK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කහ මුහුද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වෙරලේ සිට සැතපුම් භාගයක් පමණ විහිදී යන මුහුද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23">
                <a:tc>
                  <a:txBody>
                    <a:bodyPr/>
                    <a:lstStyle/>
                    <a:p>
                      <a:r>
                        <a:rPr lang="si-LK" sz="2800" dirty="0">
                          <a:solidFill>
                            <a:srgbClr val="00CC66"/>
                          </a:solidFill>
                        </a:rPr>
                        <a:t>කොළ මුහුද</a:t>
                      </a:r>
                      <a:endParaRPr lang="en-US" sz="2800" dirty="0">
                        <a:solidFill>
                          <a:srgbClr val="00CC66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i-LK" sz="2000" dirty="0">
                          <a:solidFill>
                            <a:srgbClr val="00CC66"/>
                          </a:solidFill>
                        </a:rPr>
                        <a:t>කහ මුහුදේ සිට සැතපුමක් පමණ දුරට විහිදී යන නොගැඹුරු මුහුද</a:t>
                      </a:r>
                      <a:endParaRPr lang="en-US" sz="2000" dirty="0">
                        <a:solidFill>
                          <a:srgbClr val="00CC66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523">
                <a:tc>
                  <a:txBody>
                    <a:bodyPr/>
                    <a:lstStyle/>
                    <a:p>
                      <a:r>
                        <a:rPr lang="si-LK" sz="2800" dirty="0">
                          <a:solidFill>
                            <a:srgbClr val="00B0F0"/>
                          </a:solidFill>
                        </a:rPr>
                        <a:t>නිල් මුහුද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i-LK" sz="2000" dirty="0">
                          <a:solidFill>
                            <a:srgbClr val="00B0F0"/>
                          </a:solidFill>
                        </a:rPr>
                        <a:t>කොළ මුහුදට එපිටින් ඇති මුහුදයි. සුලං</a:t>
                      </a:r>
                      <a:r>
                        <a:rPr lang="si-LK" sz="2000" baseline="0" dirty="0">
                          <a:solidFill>
                            <a:srgbClr val="00B0F0"/>
                          </a:solidFill>
                        </a:rPr>
                        <a:t> ප්‍රභවය  වන හෙයින් මෙය නලමාලී මුහුද යනුවෙන් ද හැඳින්වේ</a:t>
                      </a:r>
                      <a:endParaRPr 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523">
                <a:tc>
                  <a:txBody>
                    <a:bodyPr/>
                    <a:lstStyle/>
                    <a:p>
                      <a:r>
                        <a:rPr lang="si-LK" sz="2800" dirty="0">
                          <a:solidFill>
                            <a:srgbClr val="FF0000"/>
                          </a:solidFill>
                        </a:rPr>
                        <a:t>රතු මුහුද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i-LK" sz="2000" dirty="0">
                          <a:solidFill>
                            <a:srgbClr val="FF0000"/>
                          </a:solidFill>
                        </a:rPr>
                        <a:t>රාත්‍රියේදී රතු පාටින් දිලිසේ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523">
                <a:tc>
                  <a:txBody>
                    <a:bodyPr/>
                    <a:lstStyle/>
                    <a:p>
                      <a:r>
                        <a:rPr lang="si-LK" sz="2800" dirty="0"/>
                        <a:t>කළු මුහුද</a:t>
                      </a: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i-LK" sz="2000" dirty="0"/>
                        <a:t>කාල වර්ණ වූ බලයන් බහුලව ගැවසෙන දියඹ කළු පාට හෙයින් කළු මුහුද ලෙස හැඳීන්වේ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523">
                <a:tc>
                  <a:txBody>
                    <a:bodyPr/>
                    <a:lstStyle/>
                    <a:p>
                      <a:r>
                        <a:rPr lang="si-LK" sz="2800" dirty="0">
                          <a:solidFill>
                            <a:schemeClr val="tx1"/>
                          </a:solidFill>
                        </a:rPr>
                        <a:t>කිරි මුහුද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i-LK" sz="2000" dirty="0">
                          <a:solidFill>
                            <a:schemeClr val="tx1"/>
                          </a:solidFill>
                        </a:rPr>
                        <a:t>සඳ එළිය වැටුණ විට කිරි පාටින් බබලයි.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523">
                <a:tc>
                  <a:txBody>
                    <a:bodyPr/>
                    <a:lstStyle/>
                    <a:p>
                      <a:r>
                        <a:rPr lang="si-LK" sz="2800" dirty="0"/>
                        <a:t>ගොළු මුහුද</a:t>
                      </a: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i-LK" sz="2000" dirty="0"/>
                        <a:t>නිසලතාවයෙන් යුතු ගැඹුරු මුහුදයි.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58952"/>
          </a:xfrm>
        </p:spPr>
        <p:txBody>
          <a:bodyPr/>
          <a:lstStyle/>
          <a:p>
            <a:r>
              <a:rPr lang="si-LK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ධීවර භාෂාවේ යෙදුම්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7" y="1524000"/>
            <a:ext cx="8305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7" y="3886200"/>
            <a:ext cx="8458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587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7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-9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8391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5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2201896"/>
            <a:ext cx="7773988" cy="39136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si-LK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i-LK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සඳරුවන් නැලිගම</a:t>
            </a:r>
          </a:p>
          <a:p>
            <a:pPr marL="0" indent="0" algn="ctr">
              <a:buNone/>
            </a:pPr>
            <a:r>
              <a:rPr lang="si-LK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ජනාධිපති විද්‍යාලය</a:t>
            </a:r>
          </a:p>
          <a:p>
            <a:pPr marL="0" indent="0" algn="ctr">
              <a:buNone/>
            </a:pPr>
            <a:r>
              <a:rPr lang="si-LK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මිනුවන්ගොඩ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172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1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8229600" cy="4572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si-LK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එක් භාෂාවක් කතා කරන සියල්ලන්ගේම භාෂා ව්‍යවහාරය එක සමාන නොවේ.</a:t>
            </a:r>
          </a:p>
          <a:p>
            <a:pPr marL="914400" lvl="1" indent="-457200" algn="l">
              <a:buClr>
                <a:srgbClr val="C00000"/>
              </a:buClr>
              <a:buFont typeface="Wingdings" pitchFamily="2" charset="2"/>
              <a:buChar char="q"/>
            </a:pPr>
            <a:r>
              <a:rPr lang="si-LK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පරිසරය</a:t>
            </a:r>
          </a:p>
          <a:p>
            <a:pPr marL="914400" lvl="1" indent="-457200" algn="l">
              <a:buClr>
                <a:srgbClr val="C00000"/>
              </a:buClr>
              <a:buFont typeface="Wingdings" pitchFamily="2" charset="2"/>
              <a:buChar char="q"/>
            </a:pPr>
            <a:r>
              <a:rPr lang="si-LK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භූගෝලීය සාධක</a:t>
            </a:r>
          </a:p>
          <a:p>
            <a:pPr marL="914400" lvl="1" indent="-457200" algn="l">
              <a:buClr>
                <a:srgbClr val="C00000"/>
              </a:buClr>
              <a:buFont typeface="Wingdings" pitchFamily="2" charset="2"/>
              <a:buChar char="q"/>
            </a:pPr>
            <a:r>
              <a:rPr lang="si-LK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ජීවනෝපාය මාර්ග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1" algn="l">
              <a:buClr>
                <a:srgbClr val="C00000"/>
              </a:buClr>
            </a:pPr>
            <a:endParaRPr lang="si-LK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si-LK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අනුව භාෂා ව්‍යවහාරයේ වෙනස්කම් දැකගත හැකිය.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153400" cy="11430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si-LK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නවම් මහේ නව වළල්ල 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"/>
            <a:ext cx="2895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i-LK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FMAbhaya" pitchFamily="2" charset="0"/>
              </a:rPr>
              <a:t> භූගෝලීය සාධක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759"/>
            <a:ext cx="2670175" cy="70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6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676400"/>
            <a:ext cx="861694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FMAbhaya" pitchFamily="2" charset="0"/>
              </a:rPr>
              <a:t> </a:t>
            </a:r>
            <a:b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FMAbhaya" pitchFamily="2" charset="0"/>
              </a:rPr>
              <a:t> </a:t>
            </a:r>
            <a:br>
              <a:rPr lang="si-LK" sz="6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FMAbhaya" pitchFamily="2" charset="0"/>
              </a:rPr>
            </a:br>
            <a:r>
              <a:rPr lang="si-LK" sz="6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FMAbhaya" pitchFamily="2" charset="0"/>
              </a:rPr>
              <a:t>පරිසරය</a:t>
            </a:r>
            <a:br>
              <a:rPr lang="en-US" sz="6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4" y="163143"/>
            <a:ext cx="2746375" cy="70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4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1" y="2053851"/>
            <a:ext cx="8763000" cy="541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304800" y="670144"/>
            <a:ext cx="8229600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i-LK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FMAbhaya" pitchFamily="2" charset="0"/>
              </a:rPr>
              <a:t> ජීවනෝපාය මාර්ග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70" y="228600"/>
            <a:ext cx="2749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62308" cy="400094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i-LK" sz="3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වෘත්තිය හා බැඳුණු භාෂා ව්‍යවහාර අදාළ අවස්ථාවට සීමා වෙයි. එබැවින් ඒවා පරිමිත ව්‍යවහාර ලෙස හැඳින්වේ.</a:t>
            </a:r>
          </a:p>
          <a:p>
            <a:r>
              <a:rPr lang="si-LK" sz="36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ධීවර භාෂාව</a:t>
            </a:r>
          </a:p>
          <a:p>
            <a:r>
              <a:rPr lang="si-LK" sz="36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කමත් භාෂාව</a:t>
            </a:r>
          </a:p>
          <a:p>
            <a:r>
              <a:rPr lang="si-LK" sz="36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පතල් භාෂාව</a:t>
            </a:r>
            <a:endParaRPr lang="en-US" sz="36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i-LK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ජීවනෝපාය මාර්ග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1000"/>
            <a:ext cx="2749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5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26368"/>
            <a:ext cx="3015281" cy="5024883"/>
          </a:xfr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633538"/>
            <a:ext cx="3388839" cy="46418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Abhaya" pitchFamily="2" charset="0"/>
              </a:rPr>
              <a:t>ëjr</a:t>
            </a:r>
            <a:r>
              <a:rPr lang="en-US" sz="54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Abhaya" pitchFamily="2" charset="0"/>
              </a:rPr>
              <a:t> </a:t>
            </a:r>
            <a:r>
              <a:rPr lang="en-US" sz="54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MAbhaya" pitchFamily="2" charset="0"/>
              </a:rPr>
              <a:t>NdIdj</a:t>
            </a:r>
            <a:endParaRPr lang="en-US" sz="48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11223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2749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5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569450"/>
              </p:ext>
            </p:extLst>
          </p:nvPr>
        </p:nvGraphicFramePr>
        <p:xfrm>
          <a:off x="390525" y="1524000"/>
          <a:ext cx="8305800" cy="5104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191">
                <a:tc>
                  <a:txBody>
                    <a:bodyPr/>
                    <a:lstStyle/>
                    <a:p>
                      <a:pPr algn="l"/>
                      <a:r>
                        <a:rPr lang="si-LK" sz="24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සාමාන්‍ය ව්‍යවහාරය</a:t>
                      </a:r>
                      <a:endParaRPr lang="en-US" sz="24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ධීවර ව්‍යවහාරය</a:t>
                      </a:r>
                      <a:endParaRPr lang="en-US" sz="24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191">
                <a:tc>
                  <a:txBody>
                    <a:bodyPr/>
                    <a:lstStyle/>
                    <a:p>
                      <a:pPr algn="l"/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දැල් අදිනවිට ගායනා කරන කවි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අම්බාවන්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191"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දැල් අදින්නෝ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ජාලියෝ හෙවත් අම්බාවෝ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191"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මුහුදු යාත්‍රාව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ඔරුව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191"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ඔරුවේ ඉදිරිපස කොටස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ඇණිය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191"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ඔරුවේ පසුපස කොටස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අවර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191"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ඔරුවේ මැද හබල් දෙක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අවල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191"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ඔරුවේ මැද දෙපසේ හබල්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කස් අවල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7191"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දැල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ජාලය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82752"/>
          </a:xfrm>
        </p:spPr>
        <p:txBody>
          <a:bodyPr>
            <a:normAutofit fontScale="90000"/>
          </a:bodyPr>
          <a:lstStyle/>
          <a:p>
            <a:r>
              <a:rPr lang="si-LK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ධීවර භාෂාවේ යෙදුම්                     </a:t>
            </a:r>
            <a:endParaRPr lang="en-US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152400"/>
            <a:ext cx="2749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534236"/>
              </p:ext>
            </p:extLst>
          </p:nvPr>
        </p:nvGraphicFramePr>
        <p:xfrm>
          <a:off x="457200" y="1447800"/>
          <a:ext cx="8305800" cy="4590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ඈත දියඹේ මසුන් පන්න කිරීමට රුවල් ඔරුව උපයෝගී වේ. දියඹේදී සුලං මගින් යාමට උපකාර වන්නේ රුවලයි. රුවල් එසවීම යනු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i-LK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i-LK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රුවල උඩු දිම යි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191"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නැංගුරම් ලෑම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ගල් බානවා හෝ ගල් කඩනවා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191"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කාලගුණය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ඉයත්තුව</a:t>
                      </a:r>
                    </a:p>
                    <a:p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191"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මුහුදු රළ 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මාරියාව.</a:t>
                      </a:r>
                    </a:p>
                    <a:p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191">
                <a:tc>
                  <a:txBody>
                    <a:bodyPr/>
                    <a:lstStyle/>
                    <a:p>
                      <a:r>
                        <a:rPr lang="si-LK" sz="24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වාරකන් කාලයට මාරියාව රළු වෙයි.</a:t>
                      </a:r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62000" y="609600"/>
            <a:ext cx="45047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4200" b="1" dirty="0">
                <a:ln w="12700">
                  <a:solidFill>
                    <a:srgbClr val="FEFAC9">
                      <a:satMod val="155000"/>
                    </a:srgbClr>
                  </a:solidFill>
                  <a:prstDash val="solid"/>
                </a:ln>
                <a:solidFill>
                  <a:srgbClr val="FEFAC9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</a:rPr>
              <a:t>ධීවර භාෂාවේ යෙදුම්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7257"/>
            <a:ext cx="2749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9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145</TotalTime>
  <Words>978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PowerPoint Presentation</vt:lpstr>
      <vt:lpstr>නවම් මහේ නව වළල්ල </vt:lpstr>
      <vt:lpstr>PowerPoint Presentation</vt:lpstr>
      <vt:lpstr>  </vt:lpstr>
      <vt:lpstr> ජීවනෝපාය මාර්ග</vt:lpstr>
      <vt:lpstr>ජීවනෝපාය මාර්ග</vt:lpstr>
      <vt:lpstr>ëjr NdIdj</vt:lpstr>
      <vt:lpstr>ධීවර භාෂාවේ යෙදුම්                     </vt:lpstr>
      <vt:lpstr>PowerPoint Presentation</vt:lpstr>
      <vt:lpstr>ධීවර භාෂාවේ යෙදුම්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නවම් මහේ නව වළල්ල</dc:title>
  <dc:creator>User</dc:creator>
  <cp:lastModifiedBy>A. A. Oshadi Kavithma Gangadevi</cp:lastModifiedBy>
  <cp:revision>20</cp:revision>
  <dcterms:created xsi:type="dcterms:W3CDTF">2021-06-28T08:36:10Z</dcterms:created>
  <dcterms:modified xsi:type="dcterms:W3CDTF">2021-07-03T21:09:01Z</dcterms:modified>
</cp:coreProperties>
</file>