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461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7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7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13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9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13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51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1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EC8D1-8FB6-4230-B97D-710C8538C3A8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049A5-B5B7-49B8-9E8F-98318129E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8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873363"/>
              </p:ext>
            </p:extLst>
          </p:nvPr>
        </p:nvGraphicFramePr>
        <p:xfrm>
          <a:off x="0" y="0"/>
          <a:ext cx="9143999" cy="223660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344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7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2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1262">
                <a:tc gridSpan="3">
                  <a:txBody>
                    <a:bodyPr/>
                    <a:lstStyle/>
                    <a:p>
                      <a:pPr algn="l"/>
                      <a:r>
                        <a:rPr lang="si-LK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සුවෙන්</a:t>
                      </a:r>
                      <a:r>
                        <a:rPr lang="si-LK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පෙරට</a:t>
                      </a:r>
                    </a:p>
                    <a:p>
                      <a:pPr algn="l"/>
                      <a:r>
                        <a:rPr lang="en-US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e </a:t>
                      </a:r>
                      <a:r>
                        <a:rPr lang="si-LK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ඉගෙනුම් පියස</a:t>
                      </a:r>
                    </a:p>
                    <a:p>
                      <a:pPr algn="l"/>
                      <a:r>
                        <a:rPr lang="si-LK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මිනුවන්ගොඩ අධ්‍යාපන කලාපය</a:t>
                      </a:r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455">
                <a:tc gridSpan="3">
                  <a:txBody>
                    <a:bodyPr/>
                    <a:lstStyle/>
                    <a:p>
                      <a:pPr algn="ctr"/>
                      <a:r>
                        <a:rPr lang="si-LK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වාරය-</a:t>
                      </a:r>
                      <a:r>
                        <a:rPr lang="si-LK" baseline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 2</a:t>
                      </a:r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6884">
                <a:tc>
                  <a:txBody>
                    <a:bodyPr/>
                    <a:lstStyle/>
                    <a:p>
                      <a:r>
                        <a:rPr lang="si-LK" b="1" dirty="0"/>
                        <a:t>ශ්‍රේණිය:9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i-LK" b="1" dirty="0"/>
                        <a:t>විෂය:සිංහල</a:t>
                      </a:r>
                      <a:r>
                        <a:rPr lang="si-LK" b="1" baseline="0" dirty="0"/>
                        <a:t> භාෂාව හා සාහිත්‍යය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i-LK" b="1" dirty="0"/>
                        <a:t>පාඩම:මහධන</a:t>
                      </a:r>
                      <a:r>
                        <a:rPr lang="si-LK" b="1" baseline="0" dirty="0"/>
                        <a:t> සිටුපුත්හුගේ වස්තුව</a:t>
                      </a:r>
                    </a:p>
                    <a:p>
                      <a:r>
                        <a:rPr lang="si-LK" b="1" baseline="0" dirty="0"/>
                        <a:t>කාර්ය පත්‍රිකාව.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818909" y="76200"/>
            <a:ext cx="2971800" cy="599440"/>
          </a:xfrm>
          <a:prstGeom prst="rect">
            <a:avLst/>
          </a:prstGeom>
          <a:ln/>
        </p:spPr>
      </p:pic>
      <p:sp>
        <p:nvSpPr>
          <p:cNvPr id="2" name="TextBox 1"/>
          <p:cNvSpPr txBox="1"/>
          <p:nvPr/>
        </p:nvSpPr>
        <p:spPr>
          <a:xfrm>
            <a:off x="152400" y="3276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000" b="1" dirty="0"/>
              <a:t>සැකසුම</a:t>
            </a:r>
          </a:p>
          <a:p>
            <a:r>
              <a:rPr lang="si-LK" sz="2000" b="1" dirty="0"/>
              <a:t>එච්.කේ.සන්ධ්‍යා සමන්මලී.</a:t>
            </a:r>
          </a:p>
          <a:p>
            <a:r>
              <a:rPr lang="si-LK" sz="2000" b="1" dirty="0"/>
              <a:t>මිනු/නාලන්දා බා.ම.වි.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5965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i-LK" dirty="0"/>
              <a:t>කාර්ය පත්‍රිකාව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782" y="1306884"/>
            <a:ext cx="8686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800" b="1" dirty="0"/>
              <a:t>මහධන සිටුපුත්හුගේ වස්තුව පාඩම ඇසුරින් පිළිතුරු ලියන්න.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981200"/>
            <a:ext cx="792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i-LK" sz="2400" b="1" dirty="0"/>
              <a:t>සිංහල සාහිත්‍ය පෝෂණය  කළ චිරන්තන සාහිත්‍ය ග්‍රන්ථ නම් කරන්න.</a:t>
            </a:r>
          </a:p>
          <a:p>
            <a:pPr marL="342900" indent="-342900">
              <a:buFont typeface="+mj-lt"/>
              <a:buAutoNum type="arabicPeriod"/>
            </a:pPr>
            <a:r>
              <a:rPr lang="si-LK" sz="2400" b="1" dirty="0"/>
              <a:t>පැරණි සාහිත්‍ය ග්‍රන්ථ රචනා වූ ශෛලිය කුමක්ද?</a:t>
            </a:r>
          </a:p>
          <a:p>
            <a:pPr marL="342900" indent="-342900">
              <a:buFont typeface="+mj-lt"/>
              <a:buAutoNum type="arabicPeriod"/>
            </a:pPr>
            <a:r>
              <a:rPr lang="si-LK" sz="2400" b="1" dirty="0"/>
              <a:t>මහධන සිටුපුත්හුගේ වස්තුව පාඩම උපුටා ගත් ග්‍රන්ථය කුමක්ද?</a:t>
            </a:r>
          </a:p>
          <a:p>
            <a:pPr marL="342900" indent="-342900">
              <a:buFont typeface="+mj-lt"/>
              <a:buAutoNum type="arabicPeriod"/>
            </a:pPr>
            <a:r>
              <a:rPr lang="si-LK" sz="2400" b="1" dirty="0"/>
              <a:t>එහි කතුවරයා හා අයත් සාහිත්‍ය යුගය නම් කරන්න.</a:t>
            </a:r>
          </a:p>
          <a:p>
            <a:pPr marL="342900" indent="-342900">
              <a:buFont typeface="+mj-lt"/>
              <a:buAutoNum type="arabicPeriod"/>
            </a:pPr>
            <a:r>
              <a:rPr lang="si-LK" sz="2400" b="1" dirty="0"/>
              <a:t>මහධනසිටුපුත්හුගේ කතා වස්තුව කතුවරයා විසින් කියා ඇත්තේ කුමක් හැගවීම සඳහාද?</a:t>
            </a:r>
          </a:p>
          <a:p>
            <a:pPr marL="342900" indent="-342900">
              <a:buFont typeface="+mj-lt"/>
              <a:buAutoNum type="arabicPeriod"/>
            </a:pPr>
            <a:r>
              <a:rPr lang="si-LK" sz="2400" b="1" dirty="0"/>
              <a:t>සිටු පුත්‍රයා බුද්ධිමත්ව ක්‍රියාකලේ නම් තම බිරිඳ හා ලබන ගිහි හා පැවිදි සුවය පිළිවෙළින් දක්වන්න.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89180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si-LK" dirty="0"/>
              <a:t>පිළිතුරු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066800"/>
            <a:ext cx="8610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si-LK" sz="2000" dirty="0"/>
              <a:t>අමාවතුර,බුත්සරණ,පූජාවලිය,සද්ධර්මරත්නාවලිය,පන්සිය පනස් ජාතක පොත,ධාතු වංශය,සද්ධර්මාලංකාරය,දළදා සිරිත.</a:t>
            </a:r>
          </a:p>
          <a:p>
            <a:pPr marL="342900" indent="-342900">
              <a:buFont typeface="+mj-lt"/>
              <a:buAutoNum type="arabicParenR"/>
            </a:pPr>
            <a:r>
              <a:rPr lang="si-LK" sz="2000" dirty="0"/>
              <a:t>ශ්‍රැතිගෝචර ශෛලිය</a:t>
            </a:r>
          </a:p>
          <a:p>
            <a:pPr marL="342900" indent="-342900">
              <a:buFont typeface="+mj-lt"/>
              <a:buAutoNum type="arabicParenR"/>
            </a:pPr>
            <a:r>
              <a:rPr lang="si-LK" sz="2000" dirty="0"/>
              <a:t>සද්ධර්මරත්නාවලිය</a:t>
            </a:r>
          </a:p>
          <a:p>
            <a:pPr marL="342900" indent="-342900">
              <a:buFont typeface="+mj-lt"/>
              <a:buAutoNum type="arabicParenR"/>
            </a:pPr>
            <a:r>
              <a:rPr lang="si-LK" sz="2000" dirty="0"/>
              <a:t>ධර්මසේන හිමි;දඹදෙණි සාහිත්‍ය යුගය</a:t>
            </a:r>
          </a:p>
          <a:p>
            <a:pPr marL="342900" indent="-342900">
              <a:buFont typeface="+mj-lt"/>
              <a:buAutoNum type="arabicParenR"/>
            </a:pPr>
            <a:r>
              <a:rPr lang="si-LK" sz="2000" dirty="0"/>
              <a:t>කළයුතු යහපත් දේ නොකර නොකළ යුතු දේ කරන පුද්ගලයින් හට සිදුවන විපත පෙන්වා දීම සඳහා.</a:t>
            </a:r>
          </a:p>
          <a:p>
            <a:pPr marL="342900" indent="-342900">
              <a:buFont typeface="+mj-lt"/>
              <a:buAutoNum type="arabicParenR"/>
            </a:pPr>
            <a:endParaRPr lang="si-LK" sz="2000" dirty="0"/>
          </a:p>
          <a:p>
            <a:pPr marL="342900" indent="-342900">
              <a:buFont typeface="+mj-lt"/>
              <a:buAutoNum type="arabicParenR"/>
            </a:pPr>
            <a:r>
              <a:rPr lang="si-LK" sz="2000" dirty="0"/>
              <a:t>.</a:t>
            </a:r>
          </a:p>
          <a:p>
            <a:pPr marL="342900" indent="-342900">
              <a:buFont typeface="+mj-lt"/>
              <a:buAutoNum type="arabicParenR"/>
            </a:pPr>
            <a:endParaRPr lang="si-LK" sz="2000" dirty="0"/>
          </a:p>
          <a:p>
            <a:pPr lvl="5"/>
            <a:r>
              <a:rPr lang="si-LK" sz="2000" dirty="0"/>
              <a:t>සිටු පුත්‍රයා		සිටු දුව</a:t>
            </a:r>
          </a:p>
          <a:p>
            <a:r>
              <a:rPr lang="si-LK" sz="2000" dirty="0"/>
              <a:t>පළමු වයස	ප්‍රධාන සිටු/අරහත්		ප්‍රධාන සිටු දූ/අනාගාමී </a:t>
            </a:r>
          </a:p>
          <a:p>
            <a:r>
              <a:rPr lang="si-LK" sz="2000" dirty="0"/>
              <a:t>දෙවන වයස	දෙවන සිටු/අනාගාමී	දෙවන සිටු දූ/සකෘදාගාමී</a:t>
            </a:r>
          </a:p>
          <a:p>
            <a:r>
              <a:rPr lang="si-LK" sz="2000" dirty="0"/>
              <a:t>අවසාන වයස	තුන්වන සිටු/සකෘදාගාමී	තුන්වන සිට</a:t>
            </a:r>
            <a:r>
              <a:rPr lang="si-LK" sz="2000"/>
              <a:t>ු දූ/ස</a:t>
            </a:r>
            <a:r>
              <a:rPr lang="si-LK" sz="2000" dirty="0"/>
              <a:t>ෝවාන් </a:t>
            </a:r>
          </a:p>
          <a:p>
            <a:pPr marL="342900" indent="-342900">
              <a:buFont typeface="+mj-lt"/>
              <a:buAutoNum type="arabicParenR"/>
            </a:pPr>
            <a:endParaRPr lang="si-LK" sz="2000" dirty="0"/>
          </a:p>
          <a:p>
            <a:pPr marL="342900" indent="-342900">
              <a:buFont typeface="+mj-lt"/>
              <a:buAutoNum type="arabicParenR"/>
            </a:pPr>
            <a:endParaRPr lang="si-LK" sz="2000" dirty="0"/>
          </a:p>
          <a:p>
            <a:pPr marL="342900" indent="-342900">
              <a:buFont typeface="+mj-lt"/>
              <a:buAutoNum type="arabicParenR"/>
            </a:pPr>
            <a:endParaRPr lang="si-LK" sz="2000" dirty="0"/>
          </a:p>
          <a:p>
            <a:pPr marL="342900" indent="-342900">
              <a:buFont typeface="+mj-lt"/>
              <a:buAutoNum type="arabicParenR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0264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620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කාර්ය පත්‍රිකාව</vt:lpstr>
      <vt:lpstr>පිළිතුරු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 630</dc:creator>
  <cp:lastModifiedBy>202c22@dbvg.onmicrosoft.com</cp:lastModifiedBy>
  <cp:revision>9</cp:revision>
  <dcterms:created xsi:type="dcterms:W3CDTF">2021-05-27T21:34:11Z</dcterms:created>
  <dcterms:modified xsi:type="dcterms:W3CDTF">2021-06-16T00:25:48Z</dcterms:modified>
</cp:coreProperties>
</file>