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8" r:id="rId4"/>
    <p:sldId id="259" r:id="rId5"/>
    <p:sldId id="260" r:id="rId6"/>
    <p:sldId id="261" r:id="rId7"/>
    <p:sldId id="262" r:id="rId8"/>
    <p:sldId id="263" r:id="rId9"/>
    <p:sldId id="264"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816B04-E9F7-4C96-97A5-ABC7208616EB}"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2269451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816B04-E9F7-4C96-97A5-ABC7208616EB}"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643784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816B04-E9F7-4C96-97A5-ABC7208616EB}"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633630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816B04-E9F7-4C96-97A5-ABC7208616EB}"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2258461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816B04-E9F7-4C96-97A5-ABC7208616EB}"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800047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816B04-E9F7-4C96-97A5-ABC7208616EB}"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19761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816B04-E9F7-4C96-97A5-ABC7208616EB}" type="datetimeFigureOut">
              <a:rPr lang="en-US" smtClean="0"/>
              <a:pPr/>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201598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816B04-E9F7-4C96-97A5-ABC7208616EB}" type="datetimeFigureOut">
              <a:rPr lang="en-US" smtClean="0"/>
              <a:pPr/>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89137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816B04-E9F7-4C96-97A5-ABC7208616EB}" type="datetimeFigureOut">
              <a:rPr lang="en-US" smtClean="0"/>
              <a:pPr/>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388764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816B04-E9F7-4C96-97A5-ABC7208616EB}"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151166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816B04-E9F7-4C96-97A5-ABC7208616EB}"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339433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16B04-E9F7-4C96-97A5-ABC7208616EB}" type="datetimeFigureOut">
              <a:rPr lang="en-US" smtClean="0"/>
              <a:pPr/>
              <a:t>7/28/2021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1242AB-9A86-40BB-83B2-57880D241C29}" type="slidenum">
              <a:rPr lang="en-US" smtClean="0"/>
              <a:pPr/>
              <a:t>‹#›</a:t>
            </a:fld>
            <a:endParaRPr lang="en-US"/>
          </a:p>
        </p:txBody>
      </p:sp>
    </p:spTree>
    <p:extLst>
      <p:ext uri="{BB962C8B-B14F-4D97-AF65-F5344CB8AC3E}">
        <p14:creationId xmlns:p14="http://schemas.microsoft.com/office/powerpoint/2010/main" xmlns="" val="416730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990600"/>
            <a:ext cx="6096000" cy="1015663"/>
          </a:xfrm>
          <a:prstGeom prst="rect">
            <a:avLst/>
          </a:prstGeom>
          <a:noFill/>
        </p:spPr>
        <p:txBody>
          <a:bodyPr wrap="square" rtlCol="0">
            <a:spAutoFit/>
          </a:bodyPr>
          <a:lstStyle/>
          <a:p>
            <a:r>
              <a:rPr lang="si-LK" sz="3200" b="1" dirty="0" smtClean="0"/>
              <a:t>දෙවන වාරය -</a:t>
            </a:r>
            <a:r>
              <a:rPr lang="en-US" sz="3200" b="1" dirty="0" smtClean="0"/>
              <a:t>8 </a:t>
            </a:r>
            <a:r>
              <a:rPr lang="si-LK" sz="3200" b="1" dirty="0"/>
              <a:t>ශ්‍රේණිය-11 පාඩම</a:t>
            </a:r>
          </a:p>
          <a:p>
            <a:endParaRPr lang="en-US" sz="2800" b="1" dirty="0"/>
          </a:p>
        </p:txBody>
      </p:sp>
      <p:sp>
        <p:nvSpPr>
          <p:cNvPr id="3" name="TextBox 2"/>
          <p:cNvSpPr txBox="1"/>
          <p:nvPr/>
        </p:nvSpPr>
        <p:spPr>
          <a:xfrm>
            <a:off x="457200" y="3194201"/>
            <a:ext cx="4800600" cy="1569660"/>
          </a:xfrm>
          <a:prstGeom prst="rect">
            <a:avLst/>
          </a:prstGeom>
          <a:noFill/>
        </p:spPr>
        <p:txBody>
          <a:bodyPr wrap="square" rtlCol="0">
            <a:spAutoFit/>
          </a:bodyPr>
          <a:lstStyle/>
          <a:p>
            <a:r>
              <a:rPr lang="si-LK" sz="3200" b="1" dirty="0" smtClean="0"/>
              <a:t>සැකසුම</a:t>
            </a:r>
          </a:p>
          <a:p>
            <a:r>
              <a:rPr lang="si-LK" sz="3200" b="1" dirty="0" smtClean="0"/>
              <a:t>එච්.කේ.එස්.සමන්මලී.</a:t>
            </a:r>
          </a:p>
          <a:p>
            <a:r>
              <a:rPr lang="si-LK" sz="3200" b="1" dirty="0" smtClean="0"/>
              <a:t>මිනු/නාලන්දා බා.ම.වි.</a:t>
            </a:r>
            <a:endParaRPr lang="en-US" sz="3200" b="1" dirty="0"/>
          </a:p>
        </p:txBody>
      </p:sp>
    </p:spTree>
    <p:extLst>
      <p:ext uri="{BB962C8B-B14F-4D97-AF65-F5344CB8AC3E}">
        <p14:creationId xmlns:p14="http://schemas.microsoft.com/office/powerpoint/2010/main" xmlns="" val="433639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571500" indent="-571500" algn="l">
              <a:buFont typeface="Wingdings" pitchFamily="2" charset="2"/>
              <a:buChar char="ü"/>
            </a:pPr>
            <a:r>
              <a:rPr lang="si-LK" dirty="0" smtClean="0"/>
              <a:t>දක්වා ඇති තොරතුරු ඇසුරින් කාර්ය පත්‍රිකාවට පිළිතුරු සපයන්න.</a:t>
            </a:r>
            <a:endParaRPr lang="en-US" dirty="0"/>
          </a:p>
        </p:txBody>
      </p:sp>
    </p:spTree>
    <p:extLst>
      <p:ext uri="{BB962C8B-B14F-4D97-AF65-F5344CB8AC3E}">
        <p14:creationId xmlns:p14="http://schemas.microsoft.com/office/powerpoint/2010/main" xmlns="" val="2797939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7772400" cy="1470025"/>
          </a:xfrm>
        </p:spPr>
        <p:txBody>
          <a:bodyPr/>
          <a:lstStyle/>
          <a:p>
            <a:r>
              <a:rPr lang="si-LK" dirty="0" smtClean="0">
                <a:solidFill>
                  <a:srgbClr val="FF0000"/>
                </a:solidFill>
              </a:rPr>
              <a:t>11 පාඩම</a:t>
            </a:r>
            <a:br>
              <a:rPr lang="si-LK" dirty="0" smtClean="0">
                <a:solidFill>
                  <a:srgbClr val="FF0000"/>
                </a:solidFill>
              </a:rPr>
            </a:br>
            <a:r>
              <a:rPr lang="si-LK" dirty="0" smtClean="0">
                <a:solidFill>
                  <a:srgbClr val="FF0000"/>
                </a:solidFill>
              </a:rPr>
              <a:t>සිරි ලංකා රට ම අපි</a:t>
            </a:r>
            <a:endParaRPr lang="en-US" dirty="0">
              <a:solidFill>
                <a:srgbClr val="FF0000"/>
              </a:solidFill>
            </a:endParaRPr>
          </a:p>
        </p:txBody>
      </p:sp>
      <p:pic>
        <p:nvPicPr>
          <p:cNvPr id="5" name="Picture 4"/>
          <p:cNvPicPr>
            <a:picLocks noChangeAspect="1"/>
          </p:cNvPicPr>
          <p:nvPr/>
        </p:nvPicPr>
        <p:blipFill>
          <a:blip r:embed="rId2">
            <a:clrChange>
              <a:clrFrom>
                <a:srgbClr val="FDFDFD"/>
              </a:clrFrom>
              <a:clrTo>
                <a:srgbClr val="FDFDFD">
                  <a:alpha val="0"/>
                </a:srgbClr>
              </a:clrTo>
            </a:clrChange>
            <a:extLst>
              <a:ext uri="{28A0092B-C50C-407E-A947-70E740481C1C}">
                <a14:useLocalDpi xmlns:a14="http://schemas.microsoft.com/office/drawing/2010/main" xmlns="" val="0"/>
              </a:ext>
            </a:extLst>
          </a:blip>
          <a:stretch>
            <a:fillRect/>
          </a:stretch>
        </p:blipFill>
        <p:spPr>
          <a:xfrm>
            <a:off x="3629" y="1600200"/>
            <a:ext cx="8534400" cy="4953000"/>
          </a:xfrm>
          <a:prstGeom prst="rect">
            <a:avLst/>
          </a:prstGeom>
        </p:spPr>
      </p:pic>
    </p:spTree>
    <p:extLst>
      <p:ext uri="{BB962C8B-B14F-4D97-AF65-F5344CB8AC3E}">
        <p14:creationId xmlns:p14="http://schemas.microsoft.com/office/powerpoint/2010/main" xmlns="" val="375466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a:solidFill>
            <a:schemeClr val="bg2">
              <a:lumMod val="90000"/>
            </a:schemeClr>
          </a:solidFill>
        </p:spPr>
        <p:txBody>
          <a:bodyPr>
            <a:normAutofit fontScale="90000"/>
          </a:bodyPr>
          <a:lstStyle/>
          <a:p>
            <a:r>
              <a:rPr lang="si-LK" sz="4000" dirty="0" smtClean="0">
                <a:solidFill>
                  <a:srgbClr val="FF0000"/>
                </a:solidFill>
              </a:rPr>
              <a:t/>
            </a:r>
            <a:br>
              <a:rPr lang="si-LK" sz="4000" dirty="0" smtClean="0">
                <a:solidFill>
                  <a:srgbClr val="FF0000"/>
                </a:solidFill>
              </a:rPr>
            </a:br>
            <a:r>
              <a:rPr lang="si-LK" sz="4000" dirty="0" smtClean="0">
                <a:solidFill>
                  <a:srgbClr val="FF0000"/>
                </a:solidFill>
              </a:rPr>
              <a:t>මහගමසේකර ශූරීන් පිළිබඳ තොරත</a:t>
            </a:r>
            <a:r>
              <a:rPr lang="si-LK" sz="4000" dirty="0" smtClean="0"/>
              <a:t>ු</a:t>
            </a:r>
            <a:r>
              <a:rPr lang="si-LK" sz="4000" dirty="0" smtClean="0">
                <a:solidFill>
                  <a:srgbClr val="FF0000"/>
                </a:solidFill>
              </a:rPr>
              <a:t>රු</a:t>
            </a:r>
            <a:r>
              <a:rPr lang="si-LK" sz="4000" dirty="0" smtClean="0"/>
              <a:t/>
            </a:r>
            <a:br>
              <a:rPr lang="si-LK" sz="4000" dirty="0" smtClean="0"/>
            </a:br>
            <a:endParaRPr lang="en-US" sz="4000" dirty="0"/>
          </a:p>
        </p:txBody>
      </p:sp>
      <p:pic>
        <p:nvPicPr>
          <p:cNvPr id="3" name="Picture 2"/>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xmlns="" val="0"/>
              </a:ext>
            </a:extLst>
          </a:blip>
          <a:stretch>
            <a:fillRect/>
          </a:stretch>
        </p:blipFill>
        <p:spPr>
          <a:xfrm>
            <a:off x="-1600200" y="755073"/>
            <a:ext cx="6400800" cy="3768436"/>
          </a:xfrm>
          <a:prstGeom prst="rect">
            <a:avLst/>
          </a:prstGeom>
          <a:ln>
            <a:noFill/>
          </a:ln>
          <a:effectLst>
            <a:softEdge rad="112500"/>
          </a:effectLst>
        </p:spPr>
      </p:pic>
      <p:sp>
        <p:nvSpPr>
          <p:cNvPr id="4" name="TextBox 3"/>
          <p:cNvSpPr txBox="1"/>
          <p:nvPr/>
        </p:nvSpPr>
        <p:spPr>
          <a:xfrm>
            <a:off x="3643744" y="609600"/>
            <a:ext cx="5500255" cy="6463308"/>
          </a:xfrm>
          <a:prstGeom prst="rect">
            <a:avLst/>
          </a:prstGeom>
          <a:noFill/>
        </p:spPr>
        <p:txBody>
          <a:bodyPr wrap="square" rtlCol="0">
            <a:spAutoFit/>
          </a:bodyPr>
          <a:lstStyle/>
          <a:p>
            <a:endParaRPr lang="si-LK" dirty="0" smtClean="0"/>
          </a:p>
          <a:p>
            <a:pPr marL="285750" indent="-285750">
              <a:buFont typeface="Wingdings" pitchFamily="2" charset="2"/>
              <a:buChar char="Ø"/>
            </a:pPr>
            <a:r>
              <a:rPr lang="si-LK" sz="2200" b="1" dirty="0" smtClean="0">
                <a:solidFill>
                  <a:schemeClr val="accent2">
                    <a:lumMod val="60000"/>
                    <a:lumOff val="40000"/>
                  </a:schemeClr>
                </a:solidFill>
              </a:rPr>
              <a:t>1929 අප්‍රේල 7 වැනි දා කොළඹ දිස්ත්‍රිකයේ සිය නෑ කෝරළයේ රදාවානේ දී උපත ලැබීය.</a:t>
            </a:r>
          </a:p>
          <a:p>
            <a:pPr marL="285750" indent="-285750">
              <a:buFont typeface="Wingdings" pitchFamily="2" charset="2"/>
              <a:buChar char="Ø"/>
            </a:pPr>
            <a:r>
              <a:rPr lang="si-LK" sz="2200" b="1" dirty="0" smtClean="0">
                <a:solidFill>
                  <a:schemeClr val="accent2">
                    <a:lumMod val="60000"/>
                    <a:lumOff val="40000"/>
                  </a:schemeClr>
                </a:solidFill>
              </a:rPr>
              <a:t>රදාවානේ රජයේ පසලේත්,කිරිඳිවැල රජයේ මිශ්‍ර පාසලේත් ඉගෙනුම ලැබී ය.</a:t>
            </a:r>
          </a:p>
          <a:p>
            <a:pPr marL="285750" indent="-285750">
              <a:buFont typeface="Wingdings" pitchFamily="2" charset="2"/>
              <a:buChar char="Ø"/>
            </a:pPr>
            <a:r>
              <a:rPr lang="si-LK" sz="2200" b="1" dirty="0" smtClean="0">
                <a:solidFill>
                  <a:schemeClr val="accent2">
                    <a:lumMod val="60000"/>
                    <a:lumOff val="40000"/>
                  </a:schemeClr>
                </a:solidFill>
              </a:rPr>
              <a:t>1945 දී රජයේ ලලිත කලායතනයට බැඳුණි.</a:t>
            </a:r>
          </a:p>
          <a:p>
            <a:pPr marL="285750" indent="-285750">
              <a:buFont typeface="Wingdings" pitchFamily="2" charset="2"/>
              <a:buChar char="Ø"/>
            </a:pPr>
            <a:r>
              <a:rPr lang="si-LK" sz="2200" b="1" dirty="0" smtClean="0">
                <a:solidFill>
                  <a:schemeClr val="accent2">
                    <a:lumMod val="60000"/>
                    <a:lumOff val="40000"/>
                  </a:schemeClr>
                </a:solidFill>
              </a:rPr>
              <a:t>නිට්ටඹුව ගුරු අභ්‍යාස විද්‍යාලයේ ගුරු පුහුණුව ලබා චිත්‍ර කර්ම ගුරුවරයෙකු ලෙස වෘත්තීය ජීවිතය ආරම්භ කරන ලදී.</a:t>
            </a:r>
          </a:p>
          <a:p>
            <a:pPr marL="285750" indent="-285750">
              <a:buFont typeface="Wingdings" pitchFamily="2" charset="2"/>
              <a:buChar char="Ø"/>
            </a:pPr>
            <a:r>
              <a:rPr lang="si-LK" sz="2200" b="1" dirty="0" smtClean="0">
                <a:solidFill>
                  <a:schemeClr val="accent2">
                    <a:lumMod val="60000"/>
                    <a:lumOff val="40000"/>
                  </a:schemeClr>
                </a:solidFill>
              </a:rPr>
              <a:t>රාජ්‍ය භාෂා දෙපාර්තමේන්තුවේ භාෂා පරිවර්තකයෙකු/ශ්‍රී ලංකා ගුවන් විදුලි සංස්තථාවේ වැඩ සටහන් සම්පාදකයෙකු/රජයේ ලලිත කලායතනයෙහි විදුහල්පති /අධ්‍යාපන අමාත්‍යාංශයෙහිසෞන්දර්ය ඒකකයෙහි ප්‍රධානියා යන තනතුරු දරා ඇත.</a:t>
            </a:r>
          </a:p>
          <a:p>
            <a:pPr marL="285750" indent="-285750">
              <a:buFont typeface="Wingdings" pitchFamily="2" charset="2"/>
              <a:buChar char="Ø"/>
            </a:pPr>
            <a:r>
              <a:rPr lang="si-LK" sz="2200" b="1" dirty="0" smtClean="0">
                <a:solidFill>
                  <a:schemeClr val="accent2">
                    <a:lumMod val="60000"/>
                    <a:lumOff val="40000"/>
                  </a:schemeClr>
                </a:solidFill>
              </a:rPr>
              <a:t>වෘත්තීය කටයුතුවල නිරතවන අතර ලන්ඩන් විශ්ව විද්‍යාලයෙන් බී.ඒ උපාධිය ලබා ගත්තේය.</a:t>
            </a:r>
          </a:p>
          <a:p>
            <a:pPr marL="285750" indent="-285750">
              <a:buFont typeface="Wingdings" pitchFamily="2" charset="2"/>
              <a:buChar char="Ø"/>
            </a:pPr>
            <a:endParaRPr lang="si-LK" sz="2200" b="1" dirty="0" smtClean="0">
              <a:solidFill>
                <a:schemeClr val="accent2">
                  <a:lumMod val="60000"/>
                  <a:lumOff val="40000"/>
                </a:schemeClr>
              </a:solidFill>
            </a:endParaRPr>
          </a:p>
          <a:p>
            <a:endParaRPr lang="en-US" sz="2200" dirty="0"/>
          </a:p>
        </p:txBody>
      </p:sp>
    </p:spTree>
    <p:extLst>
      <p:ext uri="{BB962C8B-B14F-4D97-AF65-F5344CB8AC3E}">
        <p14:creationId xmlns:p14="http://schemas.microsoft.com/office/powerpoint/2010/main" xmlns="" val="372902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143000"/>
            <a:ext cx="8915400" cy="5410200"/>
          </a:xfrm>
          <a:solidFill>
            <a:schemeClr val="accent2">
              <a:lumMod val="40000"/>
              <a:lumOff val="60000"/>
            </a:schemeClr>
          </a:solidFill>
        </p:spPr>
        <p:txBody>
          <a:bodyPr>
            <a:normAutofit fontScale="90000"/>
          </a:bodyPr>
          <a:lstStyle/>
          <a:p>
            <a:pPr marL="457200" indent="-457200">
              <a:buFont typeface="Wingdings" pitchFamily="2" charset="2"/>
              <a:buChar char="v"/>
            </a:pPr>
            <a:r>
              <a:rPr lang="si-LK" dirty="0"/>
              <a:t>ධවල සේනාංකය(පරිවර්තන කෘතිය-පළමු නිර්මාණ කාර්යය.)</a:t>
            </a:r>
            <a:br>
              <a:rPr lang="si-LK" dirty="0"/>
            </a:br>
            <a:r>
              <a:rPr lang="si-LK" dirty="0" smtClean="0"/>
              <a:t>ව</a:t>
            </a:r>
            <a:r>
              <a:rPr lang="si-LK" dirty="0"/>
              <a:t>්‍යංග</a:t>
            </a:r>
            <a:r>
              <a:rPr lang="si-LK" dirty="0" smtClean="0"/>
              <a:t>ා   </a:t>
            </a:r>
            <a:r>
              <a:rPr lang="si-LK" dirty="0"/>
              <a:t>(කේ.ජයතිලක ශූරීන් සමග)</a:t>
            </a:r>
            <a:br>
              <a:rPr lang="si-LK" dirty="0"/>
            </a:br>
            <a:r>
              <a:rPr lang="si-LK" dirty="0"/>
              <a:t>සක්වාළිහිණි/බෝඩිම/නොමියෙමි/ප්‍රබුද්</a:t>
            </a:r>
            <a:r>
              <a:rPr lang="si-LK" dirty="0" smtClean="0"/>
              <a:t>ධ (</a:t>
            </a:r>
            <a:r>
              <a:rPr lang="si-LK" dirty="0"/>
              <a:t>කවි පොත්)</a:t>
            </a:r>
            <a:br>
              <a:rPr lang="si-LK" dirty="0"/>
            </a:br>
            <a:r>
              <a:rPr lang="si-LK" dirty="0"/>
              <a:t>තුංමංහන්දිය/මනෝ මන්දි</a:t>
            </a:r>
            <a:r>
              <a:rPr lang="si-LK" dirty="0" smtClean="0"/>
              <a:t>ර (</a:t>
            </a:r>
            <a:r>
              <a:rPr lang="si-LK" dirty="0"/>
              <a:t>නවකතා)</a:t>
            </a:r>
            <a:br>
              <a:rPr lang="si-LK" dirty="0"/>
            </a:br>
            <a:r>
              <a:rPr lang="si-LK" dirty="0"/>
              <a:t>පුංචි අයට කයි කතන්දර/සරු පොළොවක් අපට ඇතේ(ළමා පොත</a:t>
            </a:r>
            <a:r>
              <a:rPr lang="si-LK" dirty="0" smtClean="0"/>
              <a:t>්)</a:t>
            </a:r>
            <a:br>
              <a:rPr lang="si-LK" dirty="0" smtClean="0"/>
            </a:br>
            <a:r>
              <a:rPr lang="si-LK" dirty="0"/>
              <a:t/>
            </a:r>
            <a:br>
              <a:rPr lang="si-LK" dirty="0"/>
            </a:br>
            <a:r>
              <a:rPr lang="si-LK" dirty="0" smtClean="0"/>
              <a:t/>
            </a:r>
            <a:br>
              <a:rPr lang="si-LK" dirty="0" smtClean="0"/>
            </a:br>
            <a:r>
              <a:rPr lang="si-LK" dirty="0" smtClean="0"/>
              <a:t/>
            </a:r>
            <a:br>
              <a:rPr lang="si-LK" dirty="0" smtClean="0"/>
            </a:br>
            <a:endParaRPr lang="en-US" dirty="0"/>
          </a:p>
        </p:txBody>
      </p:sp>
      <p:sp>
        <p:nvSpPr>
          <p:cNvPr id="3" name="Text Placeholder 2"/>
          <p:cNvSpPr>
            <a:spLocks noGrp="1"/>
          </p:cNvSpPr>
          <p:nvPr>
            <p:ph type="body" idx="1"/>
          </p:nvPr>
        </p:nvSpPr>
        <p:spPr>
          <a:xfrm>
            <a:off x="228600" y="609601"/>
            <a:ext cx="7772400" cy="457200"/>
          </a:xfrm>
        </p:spPr>
        <p:txBody>
          <a:bodyPr>
            <a:noAutofit/>
          </a:bodyPr>
          <a:lstStyle/>
          <a:p>
            <a:pPr algn="ctr"/>
            <a:r>
              <a:rPr lang="si-LK" sz="3600" b="1" dirty="0" smtClean="0">
                <a:solidFill>
                  <a:schemeClr val="bg2">
                    <a:lumMod val="50000"/>
                  </a:schemeClr>
                </a:solidFill>
              </a:rPr>
              <a:t>මහගමසේකරයන්ගේ නිර්මාණ</a:t>
            </a:r>
            <a:endParaRPr lang="en-US" sz="3600" b="1" dirty="0">
              <a:solidFill>
                <a:schemeClr val="bg2">
                  <a:lumMod val="50000"/>
                </a:schemeClr>
              </a:solidFill>
            </a:endParaRPr>
          </a:p>
        </p:txBody>
      </p:sp>
    </p:spTree>
    <p:extLst>
      <p:ext uri="{BB962C8B-B14F-4D97-AF65-F5344CB8AC3E}">
        <p14:creationId xmlns:p14="http://schemas.microsoft.com/office/powerpoint/2010/main" xmlns="" val="286075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xmlns="" val="0"/>
              </a:ext>
            </a:extLst>
          </a:blip>
          <a:stretch>
            <a:fillRect/>
          </a:stretch>
        </p:blipFill>
        <p:spPr>
          <a:xfrm>
            <a:off x="3483882" y="192307"/>
            <a:ext cx="3124200" cy="2610987"/>
          </a:xfrm>
          <a:prstGeom prst="rect">
            <a:avLst/>
          </a:prstGeom>
        </p:spPr>
      </p:pic>
      <p:pic>
        <p:nvPicPr>
          <p:cNvPr id="3" name="Picture 2"/>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xmlns="" val="0"/>
              </a:ext>
            </a:extLst>
          </a:blip>
          <a:stretch>
            <a:fillRect/>
          </a:stretch>
        </p:blipFill>
        <p:spPr>
          <a:xfrm>
            <a:off x="1828800" y="321465"/>
            <a:ext cx="2143125" cy="235267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115957" y="192308"/>
            <a:ext cx="2971800" cy="2610988"/>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228600" y="241070"/>
            <a:ext cx="1790700" cy="2562225"/>
          </a:xfrm>
          <a:prstGeom prst="rect">
            <a:avLst/>
          </a:prstGeom>
        </p:spPr>
      </p:pic>
      <p:pic>
        <p:nvPicPr>
          <p:cNvPr id="6" name="Picture 5"/>
          <p:cNvPicPr>
            <a:picLocks noChangeAspect="1"/>
          </p:cNvPicPr>
          <p:nvPr/>
        </p:nvPicPr>
        <p:blipFill>
          <a:blip r:embed="rId6">
            <a:clrChange>
              <a:clrFrom>
                <a:srgbClr val="000000"/>
              </a:clrFrom>
              <a:clrTo>
                <a:srgbClr val="000000">
                  <a:alpha val="0"/>
                </a:srgbClr>
              </a:clrTo>
            </a:clrChange>
            <a:extLst>
              <a:ext uri="{28A0092B-C50C-407E-A947-70E740481C1C}">
                <a14:useLocalDpi xmlns:a14="http://schemas.microsoft.com/office/drawing/2010/main" xmlns="" val="0"/>
              </a:ext>
            </a:extLst>
          </a:blip>
          <a:stretch>
            <a:fillRect/>
          </a:stretch>
        </p:blipFill>
        <p:spPr>
          <a:xfrm>
            <a:off x="4664982" y="3013529"/>
            <a:ext cx="3886200" cy="3429000"/>
          </a:xfrm>
          <a:prstGeom prst="rect">
            <a:avLst/>
          </a:prstGeom>
          <a:ln>
            <a:noFill/>
          </a:ln>
          <a:effectLst>
            <a:softEdge rad="112500"/>
          </a:effectLst>
        </p:spPr>
      </p:pic>
      <p:pic>
        <p:nvPicPr>
          <p:cNvPr id="7" name="Picture 6"/>
          <p:cNvPicPr>
            <a:picLocks noChangeAspect="1"/>
          </p:cNvPicPr>
          <p:nvPr/>
        </p:nvPicPr>
        <p:blipFill>
          <a:blip r:embed="rId7">
            <a:extLst>
              <a:ext uri="{28A0092B-C50C-407E-A947-70E740481C1C}">
                <a14:useLocalDpi xmlns:a14="http://schemas.microsoft.com/office/drawing/2010/main" xmlns="" val="0"/>
              </a:ext>
            </a:extLst>
          </a:blip>
          <a:stretch>
            <a:fillRect/>
          </a:stretch>
        </p:blipFill>
        <p:spPr>
          <a:xfrm>
            <a:off x="42862" y="3416300"/>
            <a:ext cx="2162175" cy="3048000"/>
          </a:xfrm>
          <a:prstGeom prst="rect">
            <a:avLst/>
          </a:prstGeom>
        </p:spPr>
      </p:pic>
      <p:pic>
        <p:nvPicPr>
          <p:cNvPr id="8" name="Picture 7"/>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xmlns="" val="0"/>
              </a:ext>
            </a:extLst>
          </a:blip>
          <a:stretch>
            <a:fillRect/>
          </a:stretch>
        </p:blipFill>
        <p:spPr>
          <a:xfrm>
            <a:off x="2430005" y="3590471"/>
            <a:ext cx="2251983" cy="2699657"/>
          </a:xfrm>
          <a:prstGeom prst="rect">
            <a:avLst/>
          </a:prstGeom>
        </p:spPr>
      </p:pic>
    </p:spTree>
    <p:extLst>
      <p:ext uri="{BB962C8B-B14F-4D97-AF65-F5344CB8AC3E}">
        <p14:creationId xmlns:p14="http://schemas.microsoft.com/office/powerpoint/2010/main" xmlns="" val="1202825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i-LK" dirty="0" smtClean="0"/>
              <a:t>ගීතයේ සරල අදහස දැනගනිමු.</a:t>
            </a:r>
            <a:endParaRPr lang="en-US" dirty="0"/>
          </a:p>
        </p:txBody>
      </p:sp>
      <p:sp>
        <p:nvSpPr>
          <p:cNvPr id="3" name="TextBox 2"/>
          <p:cNvSpPr txBox="1"/>
          <p:nvPr/>
        </p:nvSpPr>
        <p:spPr>
          <a:xfrm>
            <a:off x="29029" y="1371600"/>
            <a:ext cx="5791200" cy="2062103"/>
          </a:xfrm>
          <a:prstGeom prst="rect">
            <a:avLst/>
          </a:prstGeom>
          <a:noFill/>
        </p:spPr>
        <p:txBody>
          <a:bodyPr wrap="square" rtlCol="0">
            <a:spAutoFit/>
          </a:bodyPr>
          <a:lstStyle/>
          <a:p>
            <a:r>
              <a:rPr lang="si-LK" sz="3200" b="1" dirty="0" smtClean="0">
                <a:solidFill>
                  <a:srgbClr val="002060"/>
                </a:solidFill>
              </a:rPr>
              <a:t>වැසි වසිනා අහස අපි</a:t>
            </a:r>
          </a:p>
          <a:p>
            <a:r>
              <a:rPr lang="si-LK" sz="3200" b="1" dirty="0" smtClean="0">
                <a:solidFill>
                  <a:srgbClr val="002060"/>
                </a:solidFill>
              </a:rPr>
              <a:t>මුතු බඳිනා මුහුද අපි</a:t>
            </a:r>
          </a:p>
          <a:p>
            <a:r>
              <a:rPr lang="si-LK" sz="3200" b="1" dirty="0" smtClean="0">
                <a:solidFill>
                  <a:srgbClr val="002060"/>
                </a:solidFill>
              </a:rPr>
              <a:t>මිණි දිලෙනා පොළොව අපි</a:t>
            </a:r>
          </a:p>
          <a:p>
            <a:r>
              <a:rPr lang="si-LK" sz="3200" b="1" dirty="0" smtClean="0">
                <a:solidFill>
                  <a:srgbClr val="002060"/>
                </a:solidFill>
              </a:rPr>
              <a:t>සිරි ලංකා රටම අපි</a:t>
            </a:r>
            <a:endParaRPr lang="en-US" sz="3200" b="1" dirty="0">
              <a:solidFill>
                <a:srgbClr val="002060"/>
              </a:solidFill>
            </a:endParaRPr>
          </a:p>
        </p:txBody>
      </p:sp>
      <p:sp>
        <p:nvSpPr>
          <p:cNvPr id="4" name="TextBox 3"/>
          <p:cNvSpPr txBox="1"/>
          <p:nvPr/>
        </p:nvSpPr>
        <p:spPr>
          <a:xfrm>
            <a:off x="2924629" y="3950732"/>
            <a:ext cx="5457371" cy="1815882"/>
          </a:xfrm>
          <a:prstGeom prst="rect">
            <a:avLst/>
          </a:prstGeom>
          <a:noFill/>
        </p:spPr>
        <p:txBody>
          <a:bodyPr wrap="square" rtlCol="0">
            <a:spAutoFit/>
          </a:bodyPr>
          <a:lstStyle/>
          <a:p>
            <a:r>
              <a:rPr lang="si-LK" sz="2800" b="1" dirty="0" smtClean="0">
                <a:solidFill>
                  <a:schemeClr val="accent2"/>
                </a:solidFill>
              </a:rPr>
              <a:t>අපි වැසි වස්සවන අහස ය.</a:t>
            </a:r>
          </a:p>
          <a:p>
            <a:r>
              <a:rPr lang="si-LK" sz="2800" b="1" dirty="0" smtClean="0">
                <a:solidFill>
                  <a:schemeClr val="accent2"/>
                </a:solidFill>
              </a:rPr>
              <a:t>මුතු බඳින මුහුදය.</a:t>
            </a:r>
          </a:p>
          <a:p>
            <a:r>
              <a:rPr lang="si-LK" sz="2800" b="1" dirty="0" smtClean="0">
                <a:solidFill>
                  <a:schemeClr val="accent2"/>
                </a:solidFill>
              </a:rPr>
              <a:t>අපි මැණික් දිළිසෙන පොළොව. අපි යසිරි ලංකා රට ම වන්නේ අපිම ය.</a:t>
            </a:r>
            <a:endParaRPr lang="en-US" sz="2800" b="1" dirty="0">
              <a:solidFill>
                <a:schemeClr val="accent2"/>
              </a:solidFill>
            </a:endParaRPr>
          </a:p>
        </p:txBody>
      </p:sp>
    </p:spTree>
    <p:extLst>
      <p:ext uri="{BB962C8B-B14F-4D97-AF65-F5344CB8AC3E}">
        <p14:creationId xmlns:p14="http://schemas.microsoft.com/office/powerpoint/2010/main" xmlns="" val="464592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276600"/>
            <a:ext cx="7162800" cy="2819400"/>
          </a:xfrm>
        </p:spPr>
        <p:txBody>
          <a:bodyPr>
            <a:normAutofit/>
          </a:bodyPr>
          <a:lstStyle/>
          <a:p>
            <a:r>
              <a:rPr lang="si-LK" sz="2800" dirty="0" smtClean="0">
                <a:solidFill>
                  <a:schemeClr val="accent2">
                    <a:lumMod val="75000"/>
                  </a:schemeClr>
                </a:solidFill>
              </a:rPr>
              <a:t>කර්මාන්ත ශාලාවලින් අහසට නැගෙන </a:t>
            </a:r>
            <a:br>
              <a:rPr lang="si-LK" sz="2800" dirty="0" smtClean="0">
                <a:solidFill>
                  <a:schemeClr val="accent2">
                    <a:lumMod val="75000"/>
                  </a:schemeClr>
                </a:solidFill>
              </a:rPr>
            </a:br>
            <a:r>
              <a:rPr lang="si-LK" sz="2800" dirty="0" smtClean="0">
                <a:solidFill>
                  <a:schemeClr val="accent2">
                    <a:lumMod val="75000"/>
                  </a:schemeClr>
                </a:solidFill>
              </a:rPr>
              <a:t>දුම් වළලු දිගේ අහස තෙක් විහිදී යන්නේ </a:t>
            </a:r>
            <a:br>
              <a:rPr lang="si-LK" sz="2800" dirty="0" smtClean="0">
                <a:solidFill>
                  <a:schemeClr val="accent2">
                    <a:lumMod val="75000"/>
                  </a:schemeClr>
                </a:solidFill>
              </a:rPr>
            </a:br>
            <a:r>
              <a:rPr lang="si-LK" sz="2800" dirty="0" smtClean="0">
                <a:solidFill>
                  <a:schemeClr val="accent2">
                    <a:lumMod val="75000"/>
                  </a:schemeClr>
                </a:solidFill>
              </a:rPr>
              <a:t>අපේ ප්‍රාර්ථනා ය.</a:t>
            </a:r>
            <a:br>
              <a:rPr lang="si-LK" sz="2800" dirty="0" smtClean="0">
                <a:solidFill>
                  <a:schemeClr val="accent2">
                    <a:lumMod val="75000"/>
                  </a:schemeClr>
                </a:solidFill>
              </a:rPr>
            </a:br>
            <a:r>
              <a:rPr lang="si-LK" sz="2800" dirty="0" smtClean="0">
                <a:solidFill>
                  <a:schemeClr val="accent2">
                    <a:lumMod val="75000"/>
                  </a:schemeClr>
                </a:solidFill>
              </a:rPr>
              <a:t>වෙහෙසී හෙළන දාදිය මුගුරු</a:t>
            </a:r>
            <a:br>
              <a:rPr lang="si-LK" sz="2800" dirty="0" smtClean="0">
                <a:solidFill>
                  <a:schemeClr val="accent2">
                    <a:lumMod val="75000"/>
                  </a:schemeClr>
                </a:solidFill>
              </a:rPr>
            </a:br>
            <a:r>
              <a:rPr lang="si-LK" sz="2800" dirty="0" smtClean="0">
                <a:solidFill>
                  <a:schemeClr val="accent2">
                    <a:lumMod val="75000"/>
                  </a:schemeClr>
                </a:solidFill>
              </a:rPr>
              <a:t> ගංගා,ඔය,ඇළ,දොළ.දිය ඇළි සේ ගලා යයි.</a:t>
            </a:r>
            <a:endParaRPr lang="en-US" sz="2800" dirty="0">
              <a:solidFill>
                <a:schemeClr val="accent2">
                  <a:lumMod val="75000"/>
                </a:schemeClr>
              </a:solidFill>
            </a:endParaRPr>
          </a:p>
        </p:txBody>
      </p:sp>
      <p:sp>
        <p:nvSpPr>
          <p:cNvPr id="3" name="Text Placeholder 2"/>
          <p:cNvSpPr>
            <a:spLocks noGrp="1"/>
          </p:cNvSpPr>
          <p:nvPr>
            <p:ph type="body" idx="1"/>
          </p:nvPr>
        </p:nvSpPr>
        <p:spPr>
          <a:xfrm>
            <a:off x="0" y="0"/>
            <a:ext cx="8001000" cy="2819400"/>
          </a:xfrm>
        </p:spPr>
        <p:txBody>
          <a:bodyPr>
            <a:noAutofit/>
          </a:bodyPr>
          <a:lstStyle/>
          <a:p>
            <a:pPr algn="just"/>
            <a:r>
              <a:rPr lang="si-LK" sz="2800" b="1" dirty="0" smtClean="0">
                <a:solidFill>
                  <a:schemeClr val="bg2">
                    <a:lumMod val="50000"/>
                  </a:schemeClr>
                </a:solidFill>
              </a:rPr>
              <a:t>අපේ පැතුම් අහසට විහිව්දී යයි</a:t>
            </a:r>
          </a:p>
          <a:p>
            <a:pPr algn="just"/>
            <a:r>
              <a:rPr lang="si-LK" sz="2800" b="1" dirty="0" smtClean="0">
                <a:solidFill>
                  <a:schemeClr val="bg2">
                    <a:lumMod val="50000"/>
                  </a:schemeClr>
                </a:solidFill>
              </a:rPr>
              <a:t>කම්හල්වල දුම් වළලු දිගේ</a:t>
            </a:r>
          </a:p>
          <a:p>
            <a:pPr algn="just"/>
            <a:r>
              <a:rPr lang="si-LK" sz="2800" b="1" dirty="0" smtClean="0">
                <a:solidFill>
                  <a:schemeClr val="bg2">
                    <a:lumMod val="50000"/>
                  </a:schemeClr>
                </a:solidFill>
              </a:rPr>
              <a:t>අපේම ම දහදිය මුගුරු ගලා එයි</a:t>
            </a:r>
          </a:p>
          <a:p>
            <a:pPr algn="just"/>
            <a:r>
              <a:rPr lang="si-LK" sz="2800" b="1" dirty="0" smtClean="0">
                <a:solidFill>
                  <a:schemeClr val="bg2">
                    <a:lumMod val="50000"/>
                  </a:schemeClr>
                </a:solidFill>
              </a:rPr>
              <a:t>ගං හෝ ඇළ දොළ කඳුරු වගේ.</a:t>
            </a:r>
            <a:endParaRPr lang="en-US" sz="2800" b="1" dirty="0">
              <a:solidFill>
                <a:schemeClr val="bg2">
                  <a:lumMod val="50000"/>
                </a:schemeClr>
              </a:solidFill>
            </a:endParaRPr>
          </a:p>
        </p:txBody>
      </p:sp>
    </p:spTree>
    <p:extLst>
      <p:ext uri="{BB962C8B-B14F-4D97-AF65-F5344CB8AC3E}">
        <p14:creationId xmlns:p14="http://schemas.microsoft.com/office/powerpoint/2010/main" xmlns="" val="2587550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3200"/>
            <a:ext cx="7772400" cy="2667000"/>
          </a:xfrm>
        </p:spPr>
        <p:txBody>
          <a:bodyPr>
            <a:noAutofit/>
          </a:bodyPr>
          <a:lstStyle/>
          <a:p>
            <a:pPr algn="ctr"/>
            <a:r>
              <a:rPr lang="si-LK" sz="2800" dirty="0" smtClean="0">
                <a:solidFill>
                  <a:schemeClr val="accent2"/>
                </a:solidFill>
              </a:rPr>
              <a:t>පොළොව පැලී රතු කැට(මැණික් කැට)මතුවන්නට</a:t>
            </a:r>
            <a:br>
              <a:rPr lang="si-LK" sz="2800" dirty="0" smtClean="0">
                <a:solidFill>
                  <a:schemeClr val="accent2"/>
                </a:solidFill>
              </a:rPr>
            </a:br>
            <a:r>
              <a:rPr lang="si-LK" sz="2800" dirty="0" smtClean="0">
                <a:solidFill>
                  <a:schemeClr val="accent2"/>
                </a:solidFill>
              </a:rPr>
              <a:t> බලා සිටින්නේ අප අත යොමුකර ගන්නා තුරු ය</a:t>
            </a:r>
            <a:br>
              <a:rPr lang="si-LK" sz="2800" dirty="0" smtClean="0">
                <a:solidFill>
                  <a:schemeClr val="accent2"/>
                </a:solidFill>
              </a:rPr>
            </a:br>
            <a:r>
              <a:rPr lang="si-LK" sz="2800" dirty="0" smtClean="0">
                <a:solidFill>
                  <a:schemeClr val="accent2"/>
                </a:solidFill>
              </a:rPr>
              <a:t>රටේ දියුණුවේ මාර්ග අපේ අත්වලින්</a:t>
            </a:r>
            <a:br>
              <a:rPr lang="si-LK" sz="2800" dirty="0" smtClean="0">
                <a:solidFill>
                  <a:schemeClr val="accent2"/>
                </a:solidFill>
              </a:rPr>
            </a:br>
            <a:r>
              <a:rPr lang="si-LK" sz="2800" dirty="0" smtClean="0">
                <a:solidFill>
                  <a:schemeClr val="accent2"/>
                </a:solidFill>
              </a:rPr>
              <a:t> ගොඩ නැගෙන අයුරු බලන්න.</a:t>
            </a:r>
            <a:br>
              <a:rPr lang="si-LK" sz="2800" dirty="0" smtClean="0">
                <a:solidFill>
                  <a:schemeClr val="accent2"/>
                </a:solidFill>
              </a:rPr>
            </a:br>
            <a:r>
              <a:rPr lang="si-LK" sz="2800" dirty="0" smtClean="0">
                <a:solidFill>
                  <a:schemeClr val="accent2"/>
                </a:solidFill>
              </a:rPr>
              <a:t>අපි ගොවියෝ වෙමු.අපි කම්කරුවෝ වෙමු.</a:t>
            </a:r>
            <a:br>
              <a:rPr lang="si-LK" sz="2800" dirty="0" smtClean="0">
                <a:solidFill>
                  <a:schemeClr val="accent2"/>
                </a:solidFill>
              </a:rPr>
            </a:br>
            <a:r>
              <a:rPr lang="si-LK" sz="2800" dirty="0" smtClean="0">
                <a:solidFill>
                  <a:schemeClr val="accent2"/>
                </a:solidFill>
              </a:rPr>
              <a:t>රට රකින ජනතාව අපි වෙමු.</a:t>
            </a:r>
            <a:endParaRPr lang="en-US" sz="2800" dirty="0">
              <a:solidFill>
                <a:schemeClr val="accent2"/>
              </a:solidFill>
            </a:endParaRPr>
          </a:p>
        </p:txBody>
      </p:sp>
      <p:sp>
        <p:nvSpPr>
          <p:cNvPr id="3" name="Text Placeholder 2"/>
          <p:cNvSpPr>
            <a:spLocks noGrp="1"/>
          </p:cNvSpPr>
          <p:nvPr>
            <p:ph type="body" idx="1"/>
          </p:nvPr>
        </p:nvSpPr>
        <p:spPr>
          <a:xfrm>
            <a:off x="228600" y="0"/>
            <a:ext cx="7772400" cy="2743199"/>
          </a:xfrm>
        </p:spPr>
        <p:txBody>
          <a:bodyPr>
            <a:noAutofit/>
          </a:bodyPr>
          <a:lstStyle/>
          <a:p>
            <a:r>
              <a:rPr lang="si-LK" sz="2800" b="1" dirty="0" smtClean="0">
                <a:solidFill>
                  <a:schemeClr val="bg2">
                    <a:lumMod val="25000"/>
                  </a:schemeClr>
                </a:solidFill>
              </a:rPr>
              <a:t>දෙරණ පළා රතු කැට මතුවන්නට</a:t>
            </a:r>
          </a:p>
          <a:p>
            <a:r>
              <a:rPr lang="si-LK" sz="2800" b="1" dirty="0" smtClean="0">
                <a:solidFill>
                  <a:schemeClr val="bg2">
                    <a:lumMod val="25000"/>
                  </a:schemeClr>
                </a:solidFill>
              </a:rPr>
              <a:t>අප අයත දෙන තුරු බලා හිඳී</a:t>
            </a:r>
          </a:p>
          <a:p>
            <a:r>
              <a:rPr lang="si-LK" sz="2800" b="1" dirty="0" smtClean="0">
                <a:solidFill>
                  <a:schemeClr val="bg2">
                    <a:lumMod val="25000"/>
                  </a:schemeClr>
                </a:solidFill>
              </a:rPr>
              <a:t>බල්වු යොමා නෙත රටේ ම මාවත</a:t>
            </a:r>
          </a:p>
          <a:p>
            <a:r>
              <a:rPr lang="si-LK" sz="2800" b="1" dirty="0" smtClean="0">
                <a:solidFill>
                  <a:schemeClr val="bg2">
                    <a:lumMod val="25000"/>
                  </a:schemeClr>
                </a:solidFill>
              </a:rPr>
              <a:t>අපේ අතින් ගොඩ නැගෙන හැටී.</a:t>
            </a:r>
          </a:p>
          <a:p>
            <a:endParaRPr lang="en-US" sz="2800" b="1" dirty="0">
              <a:solidFill>
                <a:schemeClr val="bg2">
                  <a:lumMod val="25000"/>
                </a:schemeClr>
              </a:solidFill>
            </a:endParaRPr>
          </a:p>
        </p:txBody>
      </p:sp>
    </p:spTree>
    <p:extLst>
      <p:ext uri="{BB962C8B-B14F-4D97-AF65-F5344CB8AC3E}">
        <p14:creationId xmlns:p14="http://schemas.microsoft.com/office/powerpoint/2010/main" xmlns="" val="3310904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438400"/>
            <a:ext cx="8839200" cy="4038600"/>
          </a:xfrm>
        </p:spPr>
        <p:txBody>
          <a:bodyPr>
            <a:normAutofit fontScale="90000"/>
          </a:bodyPr>
          <a:lstStyle/>
          <a:p>
            <a:r>
              <a:rPr lang="si-LK" sz="3200" dirty="0" smtClean="0">
                <a:solidFill>
                  <a:schemeClr val="accent2"/>
                </a:solidFill>
              </a:rPr>
              <a:t>වැඩ කරන ජනතාවගේ සිරුරේ බැඳෙන දූවිලි සිරුර හැඩකරන රන් ආභරණ මෙනි</a:t>
            </a:r>
            <a:br>
              <a:rPr lang="si-LK" sz="3200" dirty="0" smtClean="0">
                <a:solidFill>
                  <a:schemeClr val="accent2"/>
                </a:solidFill>
              </a:rPr>
            </a:br>
            <a:r>
              <a:rPr lang="si-LK" sz="3200" dirty="0" smtClean="0">
                <a:solidFill>
                  <a:schemeClr val="accent2"/>
                </a:solidFill>
              </a:rPr>
              <a:t>මඩ දහදිය විලවුන් සුවඳක් හමනවා මෙනි</a:t>
            </a:r>
            <a:br>
              <a:rPr lang="si-LK" sz="3200" dirty="0" smtClean="0">
                <a:solidFill>
                  <a:schemeClr val="accent2"/>
                </a:solidFill>
              </a:rPr>
            </a:br>
            <a:r>
              <a:rPr lang="si-LK" sz="3200" dirty="0" smtClean="0">
                <a:solidFill>
                  <a:schemeClr val="accent2"/>
                </a:solidFill>
              </a:rPr>
              <a:t>රට වෙනුවෙන් ගතත් සිතත් වෙහෙසෙනවිට</a:t>
            </a:r>
            <a:br>
              <a:rPr lang="si-LK" sz="3200" dirty="0" smtClean="0">
                <a:solidFill>
                  <a:schemeClr val="accent2"/>
                </a:solidFill>
              </a:rPr>
            </a:br>
            <a:r>
              <a:rPr lang="si-LK" sz="3200" dirty="0" smtClean="0">
                <a:solidFill>
                  <a:schemeClr val="accent2"/>
                </a:solidFill>
              </a:rPr>
              <a:t> සිතේ ඇතිවන සතුට උල්පතක් මෙන් නොනැවතී ගලා යයි.</a:t>
            </a:r>
            <a:br>
              <a:rPr lang="si-LK" sz="3200" dirty="0" smtClean="0">
                <a:solidFill>
                  <a:schemeClr val="accent2"/>
                </a:solidFill>
              </a:rPr>
            </a:br>
            <a:r>
              <a:rPr lang="si-LK" sz="3200" dirty="0" smtClean="0">
                <a:solidFill>
                  <a:schemeClr val="accent2"/>
                </a:solidFill>
              </a:rPr>
              <a:t/>
            </a:r>
            <a:br>
              <a:rPr lang="si-LK" sz="3200" dirty="0" smtClean="0">
                <a:solidFill>
                  <a:schemeClr val="accent2"/>
                </a:solidFill>
              </a:rPr>
            </a:br>
            <a:r>
              <a:rPr lang="si-LK" sz="3200" dirty="0" smtClean="0">
                <a:solidFill>
                  <a:schemeClr val="accent2"/>
                </a:solidFill>
              </a:rPr>
              <a:t>	අපි ගොවියෝ වෙමු,කම්කරුවෝ වෙමු.</a:t>
            </a:r>
            <a:br>
              <a:rPr lang="si-LK" sz="3200" dirty="0" smtClean="0">
                <a:solidFill>
                  <a:schemeClr val="accent2"/>
                </a:solidFill>
              </a:rPr>
            </a:br>
            <a:r>
              <a:rPr lang="si-LK" sz="3200" dirty="0" smtClean="0">
                <a:solidFill>
                  <a:schemeClr val="accent2"/>
                </a:solidFill>
              </a:rPr>
              <a:t>	රට රකින ජනතාව ද වෙමු.</a:t>
            </a:r>
            <a:endParaRPr lang="en-US" sz="3200" dirty="0">
              <a:solidFill>
                <a:schemeClr val="accent2"/>
              </a:solidFill>
            </a:endParaRPr>
          </a:p>
        </p:txBody>
      </p:sp>
      <p:sp>
        <p:nvSpPr>
          <p:cNvPr id="3" name="Text Placeholder 2"/>
          <p:cNvSpPr>
            <a:spLocks noGrp="1"/>
          </p:cNvSpPr>
          <p:nvPr>
            <p:ph type="body" idx="1"/>
          </p:nvPr>
        </p:nvSpPr>
        <p:spPr>
          <a:xfrm>
            <a:off x="152400" y="228600"/>
            <a:ext cx="8686800" cy="2438400"/>
          </a:xfrm>
        </p:spPr>
        <p:txBody>
          <a:bodyPr>
            <a:normAutofit fontScale="25000" lnSpcReduction="20000"/>
          </a:bodyPr>
          <a:lstStyle/>
          <a:p>
            <a:endParaRPr lang="si-LK" b="1" dirty="0" smtClean="0">
              <a:solidFill>
                <a:schemeClr val="bg2">
                  <a:lumMod val="25000"/>
                </a:schemeClr>
              </a:solidFill>
            </a:endParaRPr>
          </a:p>
          <a:p>
            <a:endParaRPr lang="si-LK" sz="3600" b="1" dirty="0" smtClean="0">
              <a:solidFill>
                <a:schemeClr val="bg2">
                  <a:lumMod val="25000"/>
                </a:schemeClr>
              </a:solidFill>
            </a:endParaRPr>
          </a:p>
          <a:p>
            <a:endParaRPr lang="si-LK" sz="3600" b="1" dirty="0" smtClean="0">
              <a:solidFill>
                <a:schemeClr val="bg2">
                  <a:lumMod val="25000"/>
                </a:schemeClr>
              </a:solidFill>
            </a:endParaRPr>
          </a:p>
          <a:p>
            <a:endParaRPr lang="si-LK" sz="3600" b="1" dirty="0">
              <a:solidFill>
                <a:schemeClr val="bg2">
                  <a:lumMod val="25000"/>
                </a:schemeClr>
              </a:solidFill>
            </a:endParaRPr>
          </a:p>
          <a:p>
            <a:endParaRPr lang="si-LK" sz="3600" b="1" dirty="0" smtClean="0">
              <a:solidFill>
                <a:schemeClr val="bg2">
                  <a:lumMod val="25000"/>
                </a:schemeClr>
              </a:solidFill>
            </a:endParaRPr>
          </a:p>
          <a:p>
            <a:endParaRPr lang="si-LK" sz="12800" b="1" dirty="0" smtClean="0">
              <a:solidFill>
                <a:schemeClr val="bg2">
                  <a:lumMod val="25000"/>
                </a:schemeClr>
              </a:solidFill>
            </a:endParaRPr>
          </a:p>
          <a:p>
            <a:endParaRPr lang="si-LK" sz="12800" b="1" dirty="0">
              <a:solidFill>
                <a:schemeClr val="bg2">
                  <a:lumMod val="25000"/>
                </a:schemeClr>
              </a:solidFill>
            </a:endParaRPr>
          </a:p>
          <a:p>
            <a:endParaRPr lang="si-LK" sz="12800" b="1" dirty="0" smtClean="0">
              <a:solidFill>
                <a:schemeClr val="bg2">
                  <a:lumMod val="25000"/>
                </a:schemeClr>
              </a:solidFill>
            </a:endParaRPr>
          </a:p>
          <a:p>
            <a:endParaRPr lang="si-LK" sz="12800" b="1" dirty="0">
              <a:solidFill>
                <a:schemeClr val="bg2">
                  <a:lumMod val="25000"/>
                </a:schemeClr>
              </a:solidFill>
            </a:endParaRPr>
          </a:p>
          <a:p>
            <a:r>
              <a:rPr lang="si-LK" sz="12800" b="1" dirty="0" smtClean="0">
                <a:solidFill>
                  <a:schemeClr val="bg2">
                    <a:lumMod val="25000"/>
                  </a:schemeClr>
                </a:solidFill>
              </a:rPr>
              <a:t>ගත රැදි දූවිලි රණබරණයි</a:t>
            </a:r>
          </a:p>
          <a:p>
            <a:r>
              <a:rPr lang="si-LK" sz="12800" b="1" dirty="0" smtClean="0">
                <a:solidFill>
                  <a:schemeClr val="bg2">
                    <a:lumMod val="25000"/>
                  </a:schemeClr>
                </a:solidFill>
              </a:rPr>
              <a:t>දහදිය මඩ විලවුන් සුවඳයි</a:t>
            </a:r>
          </a:p>
          <a:p>
            <a:r>
              <a:rPr lang="si-LK" sz="12800" b="1" dirty="0" smtClean="0">
                <a:solidFill>
                  <a:schemeClr val="bg2">
                    <a:lumMod val="25000"/>
                  </a:schemeClr>
                </a:solidFill>
              </a:rPr>
              <a:t>රට වෙනුවෙන් ගත සිත වෙහෙසෙයි</a:t>
            </a:r>
          </a:p>
          <a:p>
            <a:r>
              <a:rPr lang="si-LK" sz="12800" b="1" dirty="0" smtClean="0">
                <a:solidFill>
                  <a:schemeClr val="bg2">
                    <a:lumMod val="25000"/>
                  </a:schemeClr>
                </a:solidFill>
              </a:rPr>
              <a:t>සිත සතුටේ උල්පත එතැනයි.</a:t>
            </a:r>
          </a:p>
          <a:p>
            <a:endParaRPr lang="si-LK" sz="12800" b="1" dirty="0" smtClean="0">
              <a:solidFill>
                <a:schemeClr val="bg2">
                  <a:lumMod val="25000"/>
                </a:schemeClr>
              </a:solidFill>
            </a:endParaRPr>
          </a:p>
          <a:p>
            <a:endParaRPr lang="en-US" sz="3600" b="1" dirty="0">
              <a:solidFill>
                <a:schemeClr val="bg2">
                  <a:lumMod val="25000"/>
                </a:schemeClr>
              </a:solidFill>
            </a:endParaRPr>
          </a:p>
        </p:txBody>
      </p:sp>
    </p:spTree>
    <p:extLst>
      <p:ext uri="{BB962C8B-B14F-4D97-AF65-F5344CB8AC3E}">
        <p14:creationId xmlns:p14="http://schemas.microsoft.com/office/powerpoint/2010/main" xmlns="" val="1690406886"/>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938</Words>
  <Application>Microsoft Office PowerPoint</Application>
  <PresentationFormat>On-screen Show (4:3)</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11 පාඩම සිරි ලංකා රට ම අපි</vt:lpstr>
      <vt:lpstr> මහගමසේකර ශූරීන් පිළිබඳ තොරතුරු </vt:lpstr>
      <vt:lpstr>ධවල සේනාංකය(පරිවර්තන කෘතිය-පළමු නිර්මාණ කාර්යය.) ව්‍යංගා   (කේ.ජයතිලක ශූරීන් සමග) සක්වාළිහිණි/බෝඩිම/නොමියෙමි/ප්‍රබුද්ධ (කවි පොත්) තුංමංහන්දිය/මනෝ මන්දිර (නවකතා) පුංචි අයට කයි කතන්දර/සරු පොළොවක් අපට ඇතේ(ළමා පොත්)    </vt:lpstr>
      <vt:lpstr>Slide 5</vt:lpstr>
      <vt:lpstr>ගීතයේ සරල අදහස දැනගනිමු.</vt:lpstr>
      <vt:lpstr>කර්මාන්ත ශාලාවලින් අහසට නැගෙන  දුම් වළලු දිගේ අහස තෙක් විහිදී යන්නේ  අපේ ප්‍රාර්ථනා ය. වෙහෙසී හෙළන දාදිය මුගුරු  ගංගා,ඔය,ඇළ,දොළ.දිය ඇළි සේ ගලා යයි.</vt:lpstr>
      <vt:lpstr>පොළොව පැලී රතු කැට(මැණික් කැට)මතුවන්නට  බලා සිටින්නේ අප අත යොමුකර ගන්නා තුරු ය රටේ දියුණුවේ මාර්ග අපේ අත්වලින්  ගොඩ නැගෙන අයුරු බලන්න. අපි ගොවියෝ වෙමු.අපි කම්කරුවෝ වෙමු. රට රකින ජනතාව අපි වෙමු.</vt:lpstr>
      <vt:lpstr>වැඩ කරන ජනතාවගේ සිරුරේ බැඳෙන දූවිලි සිරුර හැඩකරන රන් ආභරණ මෙනි මඩ දහදිය විලවුන් සුවඳක් හමනවා මෙනි රට වෙනුවෙන් ගතත් සිතත් වෙහෙසෙනවිට  සිතේ ඇතිවන සතුට උල්පතක් මෙන් නොනැවතී ගලා යයි.   අපි ගොවියෝ වෙමු,කම්කරුවෝ වෙමු.  රට රකින ජනතාව ද වෙමු.</vt:lpstr>
      <vt:lpstr>දක්වා ඇති තොරතුරු ඇසුරින් කාර්ය පත්‍රිකාවට පිළිතුරු සපයන්න.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t5333333333333333</dc:title>
  <dc:creator>hp 630</dc:creator>
  <cp:lastModifiedBy>Zonal Minuwangoda</cp:lastModifiedBy>
  <cp:revision>28</cp:revision>
  <dcterms:created xsi:type="dcterms:W3CDTF">2021-05-24T01:16:36Z</dcterms:created>
  <dcterms:modified xsi:type="dcterms:W3CDTF">2021-07-28T04:57:08Z</dcterms:modified>
</cp:coreProperties>
</file>