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5" r:id="rId2"/>
    <p:sldId id="256" r:id="rId3"/>
    <p:sldId id="257" r:id="rId4"/>
    <p:sldId id="258" r:id="rId5"/>
    <p:sldId id="259" r:id="rId6"/>
    <p:sldId id="260" r:id="rId7"/>
    <p:sldId id="261" r:id="rId8"/>
    <p:sldId id="263" r:id="rId9"/>
    <p:sldId id="262" r:id="rId10"/>
    <p:sldId id="26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F27B08-3A83-4EC9-9674-F20C8A7FD619}" type="datetimeFigureOut">
              <a:rPr lang="en-US" smtClean="0"/>
              <a:t>6/8/2021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454C4-67F1-4FAC-A5C8-4F2AE5EEB738}" type="slidenum">
              <a:rPr lang="en-US" smtClean="0"/>
              <a:t>‹#›</a:t>
            </a:fld>
            <a:endParaRPr lang="en-US"/>
          </a:p>
        </p:txBody>
      </p:sp>
    </p:spTree>
    <p:extLst>
      <p:ext uri="{BB962C8B-B14F-4D97-AF65-F5344CB8AC3E}">
        <p14:creationId xmlns:p14="http://schemas.microsoft.com/office/powerpoint/2010/main" val="2501972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85EC923-B0D0-44FD-B8FF-18196A178EFC}" type="datetime1">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670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BD4A99-FA2C-478A-B67E-E57394903059}" type="datetime1">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322761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8CE145-59F9-49AF-8E97-61A72122BA5B}" type="datetime1">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4211055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79E260-CBC7-4F2E-94B3-E037C1111A4E}" type="datetime1">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2238432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04CBFC-BBC3-4311-8D05-E68FDCDABDFC}" type="datetime1">
              <a:rPr lang="en-US" smtClean="0"/>
              <a:t>6/8/2021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366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A70F33-57CB-48E4-A9C8-871E0BE97FEF}" type="datetime1">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1584034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F8DEE8-50BB-47B7-A41A-689F427ACC89}" type="datetime1">
              <a:rPr lang="en-US" smtClean="0"/>
              <a:t>6/8/2021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857081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4E6E57-E8EA-4F88-AD04-00AB57346F58}" type="datetime1">
              <a:rPr lang="en-US" smtClean="0"/>
              <a:t>6/8/2021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2272514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7270BF-A30F-4E01-8BF0-7EDD27683D2E}" type="datetime1">
              <a:rPr lang="en-US" smtClean="0"/>
              <a:t>6/8/2021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1497492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AA4BA5E-60F7-4653-86E7-5DCB62797714}" type="datetime1">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2556493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1DED958-6706-4358-83DD-A60632ADCCCF}" type="datetime1">
              <a:rPr lang="en-US" smtClean="0"/>
              <a:t>6/8/2021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38CE8-4B36-4DC8-8552-851FDD4219D3}" type="slidenum">
              <a:rPr lang="en-US" smtClean="0"/>
              <a:t>‹#›</a:t>
            </a:fld>
            <a:endParaRPr lang="en-US"/>
          </a:p>
        </p:txBody>
      </p:sp>
    </p:spTree>
    <p:extLst>
      <p:ext uri="{BB962C8B-B14F-4D97-AF65-F5344CB8AC3E}">
        <p14:creationId xmlns:p14="http://schemas.microsoft.com/office/powerpoint/2010/main" val="299512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7F1196-24AD-45C8-B2EB-0C3287509F01}" type="datetime1">
              <a:rPr lang="en-US" smtClean="0"/>
              <a:t>6/8/2021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438CE8-4B36-4DC8-8552-851FDD4219D3}" type="slidenum">
              <a:rPr lang="en-US" smtClean="0"/>
              <a:t>‹#›</a:t>
            </a:fld>
            <a:endParaRPr lang="en-US"/>
          </a:p>
        </p:txBody>
      </p:sp>
    </p:spTree>
    <p:extLst>
      <p:ext uri="{BB962C8B-B14F-4D97-AF65-F5344CB8AC3E}">
        <p14:creationId xmlns:p14="http://schemas.microsoft.com/office/powerpoint/2010/main" val="20567984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2304641"/>
            <a:ext cx="4495800" cy="1015663"/>
          </a:xfrm>
          <a:prstGeom prst="rect">
            <a:avLst/>
          </a:prstGeom>
          <a:noFill/>
        </p:spPr>
        <p:txBody>
          <a:bodyPr wrap="square" rtlCol="0">
            <a:spAutoFit/>
          </a:bodyPr>
          <a:lstStyle/>
          <a:p>
            <a:r>
              <a:rPr lang="si-LK" sz="2000" b="1" dirty="0" smtClean="0"/>
              <a:t>සැකසුම</a:t>
            </a:r>
          </a:p>
          <a:p>
            <a:r>
              <a:rPr lang="si-LK" sz="2000" b="1" dirty="0" smtClean="0"/>
              <a:t>එච්.කේ.සන්ධ්‍යා සමන්මලී</a:t>
            </a:r>
          </a:p>
          <a:p>
            <a:r>
              <a:rPr lang="si-LK" sz="2000" b="1" dirty="0" smtClean="0"/>
              <a:t>මිනු/නාලන්දා බා.ම.වි.</a:t>
            </a:r>
            <a:endParaRPr lang="en-US" sz="2000" b="1" dirty="0"/>
          </a:p>
        </p:txBody>
      </p:sp>
      <p:sp>
        <p:nvSpPr>
          <p:cNvPr id="4" name="TextBox 3"/>
          <p:cNvSpPr txBox="1"/>
          <p:nvPr/>
        </p:nvSpPr>
        <p:spPr>
          <a:xfrm>
            <a:off x="990600" y="559578"/>
            <a:ext cx="6096000" cy="400110"/>
          </a:xfrm>
          <a:prstGeom prst="rect">
            <a:avLst/>
          </a:prstGeom>
          <a:noFill/>
        </p:spPr>
        <p:txBody>
          <a:bodyPr wrap="square" rtlCol="0">
            <a:spAutoFit/>
          </a:bodyPr>
          <a:lstStyle/>
          <a:p>
            <a:r>
              <a:rPr lang="si-LK" sz="2000" b="1" dirty="0" smtClean="0"/>
              <a:t>8 ශ්‍රේණිය -9 පාඩම.</a:t>
            </a:r>
            <a:endParaRPr lang="en-US" sz="2000" b="1" dirty="0"/>
          </a:p>
        </p:txBody>
      </p:sp>
    </p:spTree>
    <p:extLst>
      <p:ext uri="{BB962C8B-B14F-4D97-AF65-F5344CB8AC3E}">
        <p14:creationId xmlns:p14="http://schemas.microsoft.com/office/powerpoint/2010/main" val="3604123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00600"/>
            <a:ext cx="8001000" cy="1371600"/>
          </a:xfrm>
        </p:spPr>
        <p:txBody>
          <a:bodyPr>
            <a:noAutofit/>
          </a:bodyPr>
          <a:lstStyle/>
          <a:p>
            <a:r>
              <a:rPr lang="si-LK" sz="3200" dirty="0" smtClean="0"/>
              <a:t>කෙටි කතාවේ අවසානය ඔබ කැමති ආකාරයකට නිර්මාණය කර කතාව ඉදිරියට ගොඩ නගන්න.</a:t>
            </a:r>
            <a:endParaRPr lang="en-US" sz="3200" dirty="0"/>
          </a:p>
        </p:txBody>
      </p:sp>
      <p:pic>
        <p:nvPicPr>
          <p:cNvPr id="5" name="Picture Placeholder 4"/>
          <p:cNvPicPr>
            <a:picLocks noGrp="1" noChangeAspect="1"/>
          </p:cNvPicPr>
          <p:nvPr>
            <p:ph type="pic" idx="1"/>
          </p:nvPr>
        </p:nvPicPr>
        <p:blipFill>
          <a:blip r:embed="rId2">
            <a:extLst>
              <a:ext uri="{28A0092B-C50C-407E-A947-70E740481C1C}">
                <a14:useLocalDpi xmlns:a14="http://schemas.microsoft.com/office/drawing/2010/main" val="0"/>
              </a:ext>
            </a:extLst>
          </a:blip>
          <a:srcRect l="16667" r="16667"/>
          <a:stretch>
            <a:fillRect/>
          </a:stretch>
        </p:blipFill>
        <p:spPr>
          <a:xfrm>
            <a:off x="533400" y="152400"/>
            <a:ext cx="7620000" cy="5029199"/>
          </a:xfrm>
        </p:spPr>
      </p:pic>
      <p:sp>
        <p:nvSpPr>
          <p:cNvPr id="6" name="Footer Placeholder 5"/>
          <p:cNvSpPr>
            <a:spLocks noGrp="1"/>
          </p:cNvSpPr>
          <p:nvPr>
            <p:ph type="ftr" sz="quarter" idx="11"/>
          </p:nvPr>
        </p:nvSpPr>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31902077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57200"/>
            <a:ext cx="7772400" cy="1470025"/>
          </a:xfrm>
        </p:spPr>
        <p:txBody>
          <a:bodyPr>
            <a:normAutofit fontScale="90000"/>
          </a:bodyPr>
          <a:lstStyle/>
          <a:p>
            <a:r>
              <a:rPr lang="si-LK" sz="6000" b="1" dirty="0" smtClean="0">
                <a:solidFill>
                  <a:srgbClr val="0070C0"/>
                </a:solidFill>
              </a:rPr>
              <a:t>අවුරුදු සිහිනය- 9 පාඩම.</a:t>
            </a:r>
            <a:br>
              <a:rPr lang="si-LK" sz="6000" b="1" dirty="0" smtClean="0">
                <a:solidFill>
                  <a:srgbClr val="0070C0"/>
                </a:solidFill>
              </a:rPr>
            </a:br>
            <a:r>
              <a:rPr lang="si-LK" b="1" dirty="0" smtClean="0">
                <a:solidFill>
                  <a:srgbClr val="0070C0"/>
                </a:solidFill>
              </a:rPr>
              <a:t> </a:t>
            </a:r>
            <a:endParaRPr lang="en-US" b="1" dirty="0">
              <a:solidFill>
                <a:srgbClr val="0070C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5136" y="1524000"/>
            <a:ext cx="4800599" cy="5029200"/>
          </a:xfrm>
          <a:prstGeom prst="rect">
            <a:avLst/>
          </a:prstGeom>
        </p:spPr>
      </p:pic>
      <p:sp>
        <p:nvSpPr>
          <p:cNvPr id="6" name="TextBox 5"/>
          <p:cNvSpPr txBox="1"/>
          <p:nvPr/>
        </p:nvSpPr>
        <p:spPr>
          <a:xfrm>
            <a:off x="5493327" y="1371600"/>
            <a:ext cx="3352800" cy="1569660"/>
          </a:xfrm>
          <a:prstGeom prst="rect">
            <a:avLst/>
          </a:prstGeom>
          <a:noFill/>
        </p:spPr>
        <p:txBody>
          <a:bodyPr wrap="square" rtlCol="0">
            <a:spAutoFit/>
          </a:bodyPr>
          <a:lstStyle/>
          <a:p>
            <a:r>
              <a:rPr lang="si-LK" sz="2400" b="1" dirty="0" smtClean="0">
                <a:solidFill>
                  <a:srgbClr val="0070C0"/>
                </a:solidFill>
              </a:rPr>
              <a:t>ගුණදාස අමරසේකර ශූරීන්ගේ රතු රෝස මල කෙටි කතා </a:t>
            </a:r>
            <a:r>
              <a:rPr lang="si-LK" sz="2400" dirty="0" smtClean="0">
                <a:solidFill>
                  <a:srgbClr val="0070C0"/>
                </a:solidFill>
              </a:rPr>
              <a:t>සංග්‍රහයෙන්</a:t>
            </a:r>
          </a:p>
          <a:p>
            <a:r>
              <a:rPr lang="si-LK" sz="2400" dirty="0" smtClean="0">
                <a:solidFill>
                  <a:srgbClr val="0070C0"/>
                </a:solidFill>
              </a:rPr>
              <a:t>උපුටා ගත් පාඩමකි.</a:t>
            </a:r>
            <a:endParaRPr lang="en-US" sz="2400" dirty="0">
              <a:solidFill>
                <a:srgbClr val="0070C0"/>
              </a:solidFill>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57800" y="2948187"/>
            <a:ext cx="3962400" cy="3428577"/>
          </a:xfrm>
          <a:prstGeom prst="rect">
            <a:avLst/>
          </a:prstGeom>
        </p:spPr>
      </p:pic>
      <p:sp>
        <p:nvSpPr>
          <p:cNvPr id="9" name="Footer Placeholder 8"/>
          <p:cNvSpPr>
            <a:spLocks noGrp="1"/>
          </p:cNvSpPr>
          <p:nvPr>
            <p:ph type="ftr" sz="quarter" idx="11"/>
          </p:nvPr>
        </p:nvSpPr>
        <p:spPr>
          <a:xfrm>
            <a:off x="3761509" y="6712528"/>
            <a:ext cx="2895600" cy="290944"/>
          </a:xfrm>
        </p:spPr>
        <p:txBody>
          <a:bodyPr/>
          <a:lstStyle/>
          <a:p>
            <a:r>
              <a:rPr lang="si-LK" b="1" i="1" dirty="0" smtClean="0">
                <a:solidFill>
                  <a:srgbClr val="C00000"/>
                </a:solidFill>
              </a:rPr>
              <a:t>සන්ධ්‍යා සමන්මලී-නා.බා.ම.ම.වි</a:t>
            </a:r>
          </a:p>
          <a:p>
            <a:endParaRPr lang="en-US" b="1" i="1" dirty="0">
              <a:solidFill>
                <a:srgbClr val="C00000"/>
              </a:solidFill>
            </a:endParaRPr>
          </a:p>
        </p:txBody>
      </p:sp>
    </p:spTree>
    <p:extLst>
      <p:ext uri="{BB962C8B-B14F-4D97-AF65-F5344CB8AC3E}">
        <p14:creationId xmlns:p14="http://schemas.microsoft.com/office/powerpoint/2010/main" val="37047536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i-LK" sz="3600" b="1" dirty="0" smtClean="0">
                <a:solidFill>
                  <a:schemeClr val="accent2">
                    <a:lumMod val="75000"/>
                  </a:schemeClr>
                </a:solidFill>
              </a:rPr>
              <a:t>කෙටි කතාවේ සාහිත්‍ය පසුබිම හඳුනා ගනිමු.</a:t>
            </a:r>
            <a:endParaRPr lang="en-US" sz="3600" b="1" dirty="0">
              <a:solidFill>
                <a:schemeClr val="accent2">
                  <a:lumMod val="75000"/>
                </a:schemeClr>
              </a:solidFill>
            </a:endParaRPr>
          </a:p>
        </p:txBody>
      </p:sp>
      <p:sp>
        <p:nvSpPr>
          <p:cNvPr id="3" name="Content Placeholder 2"/>
          <p:cNvSpPr>
            <a:spLocks noGrp="1"/>
          </p:cNvSpPr>
          <p:nvPr>
            <p:ph idx="1"/>
          </p:nvPr>
        </p:nvSpPr>
        <p:spPr>
          <a:xfrm>
            <a:off x="457200" y="1600200"/>
            <a:ext cx="8229600" cy="1295400"/>
          </a:xfrm>
          <a:solidFill>
            <a:schemeClr val="accent2">
              <a:lumMod val="60000"/>
              <a:lumOff val="40000"/>
            </a:schemeClr>
          </a:solidFill>
        </p:spPr>
        <p:txBody>
          <a:bodyPr>
            <a:normAutofit/>
          </a:bodyPr>
          <a:lstStyle/>
          <a:p>
            <a:r>
              <a:rPr lang="si-LK" b="1" dirty="0" smtClean="0">
                <a:solidFill>
                  <a:srgbClr val="0070C0"/>
                </a:solidFill>
              </a:rPr>
              <a:t>කතුවරයා : ගුණදාස අමරසේකර මහතා</a:t>
            </a:r>
          </a:p>
          <a:p>
            <a:r>
              <a:rPr lang="si-LK" b="1" dirty="0" smtClean="0">
                <a:solidFill>
                  <a:srgbClr val="0070C0"/>
                </a:solidFill>
              </a:rPr>
              <a:t>කතුවරයාගේ සාහිත්‍ය නිර්මාණ</a:t>
            </a:r>
          </a:p>
          <a:p>
            <a:pPr marL="0" indent="0" algn="just">
              <a:buNone/>
            </a:pPr>
            <a:endParaRPr lang="en-US" b="1" dirty="0">
              <a:solidFill>
                <a:srgbClr val="0070C0"/>
              </a:solidFill>
            </a:endParaRPr>
          </a:p>
        </p:txBody>
      </p:sp>
      <p:sp>
        <p:nvSpPr>
          <p:cNvPr id="4" name="TextBox 3"/>
          <p:cNvSpPr txBox="1"/>
          <p:nvPr/>
        </p:nvSpPr>
        <p:spPr>
          <a:xfrm>
            <a:off x="457200" y="3124200"/>
            <a:ext cx="4419600" cy="3293209"/>
          </a:xfrm>
          <a:prstGeom prst="rect">
            <a:avLst/>
          </a:prstGeom>
          <a:noFill/>
          <a:ln>
            <a:solidFill>
              <a:schemeClr val="accent1">
                <a:lumMod val="75000"/>
              </a:schemeClr>
            </a:solidFill>
          </a:ln>
        </p:spPr>
        <p:txBody>
          <a:bodyPr wrap="square" rtlCol="0">
            <a:spAutoFit/>
          </a:bodyPr>
          <a:lstStyle/>
          <a:p>
            <a:pPr algn="ctr"/>
            <a:r>
              <a:rPr lang="si-LK" sz="4000" b="1" dirty="0" smtClean="0">
                <a:solidFill>
                  <a:schemeClr val="accent1">
                    <a:lumMod val="50000"/>
                  </a:schemeClr>
                </a:solidFill>
              </a:rPr>
              <a:t> </a:t>
            </a:r>
            <a:r>
              <a:rPr lang="si-LK" sz="4000" b="1" dirty="0" smtClean="0">
                <a:solidFill>
                  <a:srgbClr val="0070C0"/>
                </a:solidFill>
              </a:rPr>
              <a:t>කාව්‍ය සංග්‍රහ</a:t>
            </a:r>
          </a:p>
          <a:p>
            <a:pPr algn="just">
              <a:buFont typeface="Wingdings" pitchFamily="2" charset="2"/>
              <a:buChar char="v"/>
            </a:pPr>
            <a:r>
              <a:rPr lang="si-LK" b="1" dirty="0" smtClean="0">
                <a:solidFill>
                  <a:schemeClr val="accent1">
                    <a:lumMod val="50000"/>
                  </a:schemeClr>
                </a:solidFill>
              </a:rPr>
              <a:t>  </a:t>
            </a:r>
            <a:r>
              <a:rPr lang="si-LK" sz="2800" b="1" dirty="0" smtClean="0">
                <a:solidFill>
                  <a:schemeClr val="accent1">
                    <a:lumMod val="50000"/>
                  </a:schemeClr>
                </a:solidFill>
              </a:rPr>
              <a:t>භාව ගීත.</a:t>
            </a:r>
          </a:p>
          <a:p>
            <a:pPr algn="just">
              <a:buFont typeface="Wingdings" pitchFamily="2" charset="2"/>
              <a:buChar char="v"/>
            </a:pPr>
            <a:r>
              <a:rPr lang="si-LK" sz="2800" b="1" dirty="0" smtClean="0">
                <a:solidFill>
                  <a:schemeClr val="accent1">
                    <a:lumMod val="50000"/>
                  </a:schemeClr>
                </a:solidFill>
              </a:rPr>
              <a:t> අමල් බිසෝ.</a:t>
            </a:r>
          </a:p>
          <a:p>
            <a:pPr algn="just">
              <a:buFont typeface="Wingdings" pitchFamily="2" charset="2"/>
              <a:buChar char="v"/>
            </a:pPr>
            <a:r>
              <a:rPr lang="si-LK" sz="2800" b="1" dirty="0" smtClean="0">
                <a:solidFill>
                  <a:schemeClr val="accent1">
                    <a:lumMod val="50000"/>
                  </a:schemeClr>
                </a:solidFill>
              </a:rPr>
              <a:t> උයනක හිඳ ලියූ කවි.</a:t>
            </a:r>
          </a:p>
          <a:p>
            <a:pPr algn="just">
              <a:buFont typeface="Wingdings" pitchFamily="2" charset="2"/>
              <a:buChar char="v"/>
            </a:pPr>
            <a:r>
              <a:rPr lang="si-LK" sz="2800" b="1" dirty="0" smtClean="0">
                <a:solidFill>
                  <a:schemeClr val="accent1">
                    <a:lumMod val="50000"/>
                  </a:schemeClr>
                </a:solidFill>
              </a:rPr>
              <a:t> ආවර්ජනා.</a:t>
            </a:r>
          </a:p>
          <a:p>
            <a:pPr algn="just">
              <a:buFont typeface="Wingdings" pitchFamily="2" charset="2"/>
              <a:buChar char="v"/>
            </a:pPr>
            <a:r>
              <a:rPr lang="si-LK" sz="2800" b="1" dirty="0" smtClean="0">
                <a:solidFill>
                  <a:schemeClr val="accent1">
                    <a:lumMod val="50000"/>
                  </a:schemeClr>
                </a:solidFill>
              </a:rPr>
              <a:t> අසක් දා කව.</a:t>
            </a:r>
          </a:p>
          <a:p>
            <a:pPr algn="just">
              <a:buFont typeface="Wingdings" pitchFamily="2" charset="2"/>
              <a:buChar char="v"/>
            </a:pPr>
            <a:r>
              <a:rPr lang="si-LK" sz="2800" b="1" dirty="0" smtClean="0">
                <a:solidFill>
                  <a:schemeClr val="accent1">
                    <a:lumMod val="50000"/>
                  </a:schemeClr>
                </a:solidFill>
              </a:rPr>
              <a:t> මතක වත.</a:t>
            </a:r>
            <a:endParaRPr lang="en-US" sz="2800" dirty="0">
              <a:solidFill>
                <a:schemeClr val="accent1">
                  <a:lumMod val="50000"/>
                </a:schemeClr>
              </a:solidFill>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0427" y="3103418"/>
            <a:ext cx="3733800" cy="3449782"/>
          </a:xfrm>
          <a:prstGeom prst="rect">
            <a:avLst/>
          </a:prstGeom>
        </p:spPr>
      </p:pic>
      <p:sp>
        <p:nvSpPr>
          <p:cNvPr id="8" name="Footer Placeholder 7"/>
          <p:cNvSpPr>
            <a:spLocks noGrp="1"/>
          </p:cNvSpPr>
          <p:nvPr>
            <p:ph type="ftr" sz="quarter" idx="11"/>
          </p:nvPr>
        </p:nvSpPr>
        <p:spPr>
          <a:xfrm>
            <a:off x="3124200" y="6465166"/>
            <a:ext cx="2895600" cy="365125"/>
          </a:xfrm>
        </p:spPr>
        <p:txBody>
          <a:bodyPr/>
          <a:lstStyle/>
          <a:p>
            <a:r>
              <a:rPr lang="si-LK" b="1" i="1" dirty="0" smtClean="0">
                <a:solidFill>
                  <a:srgbClr val="C00000"/>
                </a:solidFill>
              </a:rPr>
              <a:t>සන්ධ්‍යා සමන්මලී-නා.බා.ම.ම.වි</a:t>
            </a:r>
          </a:p>
        </p:txBody>
      </p:sp>
    </p:spTree>
    <p:extLst>
      <p:ext uri="{BB962C8B-B14F-4D97-AF65-F5344CB8AC3E}">
        <p14:creationId xmlns:p14="http://schemas.microsoft.com/office/powerpoint/2010/main" val="33349875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57200"/>
            <a:ext cx="7772400" cy="640646"/>
          </a:xfrm>
        </p:spPr>
        <p:txBody>
          <a:bodyPr>
            <a:normAutofit fontScale="90000"/>
          </a:bodyPr>
          <a:lstStyle/>
          <a:p>
            <a:r>
              <a:rPr lang="si-LK" dirty="0" smtClean="0">
                <a:solidFill>
                  <a:srgbClr val="C00000"/>
                </a:solidFill>
              </a:rPr>
              <a:t>කතුවරයාගේ නවකතා</a:t>
            </a:r>
            <a:br>
              <a:rPr lang="si-LK" dirty="0" smtClean="0">
                <a:solidFill>
                  <a:srgbClr val="C00000"/>
                </a:solidFill>
              </a:rPr>
            </a:br>
            <a:r>
              <a:rPr lang="si-LK" sz="4000" dirty="0" smtClean="0">
                <a:solidFill>
                  <a:srgbClr val="0070C0"/>
                </a:solidFill>
              </a:rPr>
              <a:t>   </a:t>
            </a:r>
            <a:endParaRPr lang="en-US" sz="2800" b="1" dirty="0">
              <a:solidFill>
                <a:srgbClr val="0070C0"/>
              </a:solidFill>
            </a:endParaRPr>
          </a:p>
        </p:txBody>
      </p:sp>
      <p:sp>
        <p:nvSpPr>
          <p:cNvPr id="4" name="TextBox 3"/>
          <p:cNvSpPr txBox="1"/>
          <p:nvPr/>
        </p:nvSpPr>
        <p:spPr>
          <a:xfrm rot="10800000" flipH="1" flipV="1">
            <a:off x="6927" y="869246"/>
            <a:ext cx="5555673" cy="6186309"/>
          </a:xfrm>
          <a:prstGeom prst="rect">
            <a:avLst/>
          </a:prstGeom>
          <a:noFill/>
        </p:spPr>
        <p:txBody>
          <a:bodyPr wrap="square" rtlCol="0">
            <a:spAutoFit/>
          </a:bodyPr>
          <a:lstStyle/>
          <a:p>
            <a:pPr marL="571500" indent="-571500">
              <a:buFont typeface="Wingdings" pitchFamily="2" charset="2"/>
              <a:buChar char="v"/>
            </a:pPr>
            <a:endParaRPr lang="si-LK" sz="3600" b="1" dirty="0" smtClean="0">
              <a:solidFill>
                <a:srgbClr val="0070C0"/>
              </a:solidFill>
            </a:endParaRPr>
          </a:p>
          <a:p>
            <a:pPr marL="571500" indent="-571500">
              <a:buFont typeface="Wingdings" pitchFamily="2" charset="2"/>
              <a:buChar char="v"/>
            </a:pPr>
            <a:r>
              <a:rPr lang="si-LK" sz="3600" b="1" dirty="0" smtClean="0">
                <a:solidFill>
                  <a:srgbClr val="0070C0"/>
                </a:solidFill>
              </a:rPr>
              <a:t> කරුමක්කාරයෝ</a:t>
            </a:r>
          </a:p>
          <a:p>
            <a:pPr marL="571500" indent="-571500">
              <a:buFont typeface="Wingdings" pitchFamily="2" charset="2"/>
              <a:buChar char="v"/>
            </a:pPr>
            <a:r>
              <a:rPr lang="si-LK" sz="3600" b="1" dirty="0" smtClean="0">
                <a:solidFill>
                  <a:srgbClr val="0070C0"/>
                </a:solidFill>
              </a:rPr>
              <a:t> යළි උපන්නෙමි</a:t>
            </a:r>
          </a:p>
          <a:p>
            <a:pPr marL="571500" indent="-571500">
              <a:buFont typeface="Wingdings" pitchFamily="2" charset="2"/>
              <a:buChar char="v"/>
            </a:pPr>
            <a:r>
              <a:rPr lang="si-LK" sz="3600" b="1" dirty="0" smtClean="0">
                <a:solidFill>
                  <a:srgbClr val="0070C0"/>
                </a:solidFill>
              </a:rPr>
              <a:t>දෙපා නොලද්දෝ</a:t>
            </a:r>
          </a:p>
          <a:p>
            <a:pPr marL="571500" indent="-571500">
              <a:buFont typeface="Wingdings" pitchFamily="2" charset="2"/>
              <a:buChar char="v"/>
            </a:pPr>
            <a:r>
              <a:rPr lang="si-LK" sz="3600" b="1" dirty="0" smtClean="0">
                <a:solidFill>
                  <a:srgbClr val="0070C0"/>
                </a:solidFill>
              </a:rPr>
              <a:t>ගන්ධබ්බ අපදානය</a:t>
            </a:r>
          </a:p>
          <a:p>
            <a:pPr marL="571500" indent="-571500">
              <a:buFont typeface="Wingdings" pitchFamily="2" charset="2"/>
              <a:buChar char="v"/>
            </a:pPr>
            <a:r>
              <a:rPr lang="si-LK" sz="3600" b="1" dirty="0" smtClean="0">
                <a:solidFill>
                  <a:srgbClr val="0070C0"/>
                </a:solidFill>
              </a:rPr>
              <a:t>අසත්‍ය කතාවක්</a:t>
            </a:r>
          </a:p>
          <a:p>
            <a:pPr marL="571500" indent="-571500">
              <a:buFont typeface="Wingdings" pitchFamily="2" charset="2"/>
              <a:buChar char="v"/>
            </a:pPr>
            <a:r>
              <a:rPr lang="si-LK" sz="3600" b="1" dirty="0" smtClean="0">
                <a:solidFill>
                  <a:srgbClr val="0070C0"/>
                </a:solidFill>
              </a:rPr>
              <a:t>ප්‍රේමයේ සත්‍ය කතාව</a:t>
            </a:r>
          </a:p>
          <a:p>
            <a:pPr marL="571500" indent="-571500">
              <a:buFont typeface="Wingdings" pitchFamily="2" charset="2"/>
              <a:buChar char="v"/>
            </a:pPr>
            <a:r>
              <a:rPr lang="si-LK" sz="3600" b="1" dirty="0" smtClean="0">
                <a:solidFill>
                  <a:srgbClr val="0070C0"/>
                </a:solidFill>
              </a:rPr>
              <a:t>ගමනක මුල</a:t>
            </a:r>
            <a:br>
              <a:rPr lang="si-LK" sz="3600" b="1" dirty="0" smtClean="0">
                <a:solidFill>
                  <a:srgbClr val="0070C0"/>
                </a:solidFill>
              </a:rPr>
            </a:br>
            <a:r>
              <a:rPr lang="si-LK" sz="3600" b="1" dirty="0" smtClean="0">
                <a:solidFill>
                  <a:srgbClr val="0070C0"/>
                </a:solidFill>
              </a:rPr>
              <a:t/>
            </a:r>
            <a:br>
              <a:rPr lang="si-LK" sz="3600" b="1" dirty="0" smtClean="0">
                <a:solidFill>
                  <a:srgbClr val="0070C0"/>
                </a:solidFill>
              </a:rPr>
            </a:br>
            <a:r>
              <a:rPr lang="si-LK" sz="3600" b="1" dirty="0" smtClean="0">
                <a:solidFill>
                  <a:srgbClr val="0070C0"/>
                </a:solidFill>
              </a:rPr>
              <a:t/>
            </a:r>
            <a:br>
              <a:rPr lang="si-LK" sz="3600" b="1" dirty="0" smtClean="0">
                <a:solidFill>
                  <a:srgbClr val="0070C0"/>
                </a:solidFill>
              </a:rPr>
            </a:br>
            <a:endParaRPr lang="en-US" sz="36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62400" y="1600200"/>
            <a:ext cx="4114800" cy="4114800"/>
          </a:xfrm>
          <a:prstGeom prst="rect">
            <a:avLst/>
          </a:prstGeom>
        </p:spPr>
      </p:pic>
      <p:sp>
        <p:nvSpPr>
          <p:cNvPr id="6" name="Footer Placeholder 5"/>
          <p:cNvSpPr>
            <a:spLocks noGrp="1"/>
          </p:cNvSpPr>
          <p:nvPr>
            <p:ph type="ftr" sz="quarter" idx="11"/>
          </p:nvPr>
        </p:nvSpPr>
        <p:spPr/>
        <p:txBody>
          <a:bodyPr/>
          <a:lstStyle/>
          <a:p>
            <a:r>
              <a:rPr lang="si-LK" b="1" i="1" dirty="0" smtClean="0">
                <a:solidFill>
                  <a:srgbClr val="C00000"/>
                </a:solidFill>
              </a:rPr>
              <a:t>සන්ධ්‍යා සමන්මලී-නා.බා.ම.ම.වි</a:t>
            </a:r>
          </a:p>
        </p:txBody>
      </p:sp>
    </p:spTree>
    <p:extLst>
      <p:ext uri="{BB962C8B-B14F-4D97-AF65-F5344CB8AC3E}">
        <p14:creationId xmlns:p14="http://schemas.microsoft.com/office/powerpoint/2010/main" val="28944677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73162"/>
          </a:xfrm>
        </p:spPr>
        <p:txBody>
          <a:bodyPr>
            <a:normAutofit fontScale="90000"/>
          </a:bodyPr>
          <a:lstStyle/>
          <a:p>
            <a:pPr algn="l"/>
            <a:r>
              <a:rPr lang="si-LK" sz="5400" b="1" dirty="0" smtClean="0">
                <a:solidFill>
                  <a:srgbClr val="C00000"/>
                </a:solidFill>
              </a:rPr>
              <a:t>කතුවරය</a:t>
            </a:r>
            <a:r>
              <a:rPr lang="si-LK" sz="5400" b="1" dirty="0" smtClean="0">
                <a:solidFill>
                  <a:srgbClr val="C00000"/>
                </a:solidFill>
              </a:rPr>
              <a:t>ාගේ </a:t>
            </a:r>
            <a:r>
              <a:rPr lang="si-LK" sz="5400" b="1" dirty="0" smtClean="0">
                <a:solidFill>
                  <a:srgbClr val="C00000"/>
                </a:solidFill>
              </a:rPr>
              <a:t>කෙටිකතා</a:t>
            </a:r>
            <a:br>
              <a:rPr lang="si-LK" sz="5400" b="1" dirty="0" smtClean="0">
                <a:solidFill>
                  <a:srgbClr val="C00000"/>
                </a:solidFill>
              </a:rPr>
            </a:br>
            <a:r>
              <a:rPr lang="si-LK" sz="5400" b="1" dirty="0" smtClean="0">
                <a:solidFill>
                  <a:srgbClr val="C00000"/>
                </a:solidFill>
              </a:rPr>
              <a:t>        </a:t>
            </a:r>
            <a:endParaRPr lang="en-US" sz="5400" b="1" dirty="0">
              <a:solidFill>
                <a:srgbClr val="C00000"/>
              </a:solidFill>
            </a:endParaRPr>
          </a:p>
        </p:txBody>
      </p:sp>
      <p:sp>
        <p:nvSpPr>
          <p:cNvPr id="3" name="TextBox 2"/>
          <p:cNvSpPr txBox="1"/>
          <p:nvPr/>
        </p:nvSpPr>
        <p:spPr>
          <a:xfrm>
            <a:off x="533400" y="1066800"/>
            <a:ext cx="6400800" cy="5016758"/>
          </a:xfrm>
          <a:prstGeom prst="rect">
            <a:avLst/>
          </a:prstGeom>
          <a:noFill/>
          <a:ln>
            <a:solidFill>
              <a:schemeClr val="accent1"/>
            </a:solidFill>
          </a:ln>
        </p:spPr>
        <p:txBody>
          <a:bodyPr wrap="square" rtlCol="0">
            <a:spAutoFit/>
          </a:bodyPr>
          <a:lstStyle/>
          <a:p>
            <a:pPr marL="457200" indent="-457200">
              <a:buFont typeface="Wingdings" pitchFamily="2" charset="2"/>
              <a:buChar char="v"/>
            </a:pPr>
            <a:r>
              <a:rPr lang="si-LK" sz="3200" b="1" dirty="0" smtClean="0">
                <a:solidFill>
                  <a:schemeClr val="accent6">
                    <a:lumMod val="50000"/>
                  </a:schemeClr>
                </a:solidFill>
              </a:rPr>
              <a:t>රතු රෝස මල</a:t>
            </a:r>
          </a:p>
          <a:p>
            <a:pPr marL="457200" indent="-457200">
              <a:buFont typeface="Wingdings" pitchFamily="2" charset="2"/>
              <a:buChar char="v"/>
            </a:pPr>
            <a:r>
              <a:rPr lang="si-LK" sz="3200" b="1" dirty="0" smtClean="0">
                <a:solidFill>
                  <a:schemeClr val="accent6">
                    <a:lumMod val="50000"/>
                  </a:schemeClr>
                </a:solidFill>
              </a:rPr>
              <a:t>ජීවන සුවඳ</a:t>
            </a:r>
          </a:p>
          <a:p>
            <a:pPr marL="457200" indent="-457200">
              <a:buFont typeface="Wingdings" pitchFamily="2" charset="2"/>
              <a:buChar char="v"/>
            </a:pPr>
            <a:r>
              <a:rPr lang="si-LK" sz="3200" b="1" dirty="0" smtClean="0">
                <a:solidFill>
                  <a:schemeClr val="accent6">
                    <a:lumMod val="50000"/>
                  </a:schemeClr>
                </a:solidFill>
              </a:rPr>
              <a:t>එක ම කතාව</a:t>
            </a:r>
          </a:p>
          <a:p>
            <a:pPr marL="457200" indent="-457200">
              <a:buFont typeface="Wingdings" pitchFamily="2" charset="2"/>
              <a:buChar char="v"/>
            </a:pPr>
            <a:r>
              <a:rPr lang="si-LK" sz="3200" b="1" dirty="0" smtClean="0">
                <a:solidFill>
                  <a:schemeClr val="accent6">
                    <a:lumMod val="50000"/>
                  </a:schemeClr>
                </a:solidFill>
              </a:rPr>
              <a:t>එක්ටැමෙන් පොළොවට</a:t>
            </a:r>
          </a:p>
          <a:p>
            <a:pPr marL="457200" indent="-457200">
              <a:buFont typeface="Wingdings" pitchFamily="2" charset="2"/>
              <a:buChar char="v"/>
            </a:pPr>
            <a:r>
              <a:rPr lang="si-LK" sz="3200" b="1" dirty="0" smtClean="0">
                <a:solidFill>
                  <a:schemeClr val="accent6">
                    <a:lumMod val="50000"/>
                  </a:schemeClr>
                </a:solidFill>
              </a:rPr>
              <a:t>කතා පහක්</a:t>
            </a:r>
          </a:p>
          <a:p>
            <a:pPr marL="457200" indent="-457200">
              <a:buFont typeface="Wingdings" pitchFamily="2" charset="2"/>
              <a:buChar char="v"/>
            </a:pPr>
            <a:r>
              <a:rPr lang="si-LK" sz="3200" b="1" dirty="0" smtClean="0">
                <a:solidFill>
                  <a:schemeClr val="accent6">
                    <a:lumMod val="50000"/>
                  </a:schemeClr>
                </a:solidFill>
              </a:rPr>
              <a:t>ගල් පිළිමය සහ බොල් පිළිමය</a:t>
            </a:r>
          </a:p>
          <a:p>
            <a:pPr marL="457200" indent="-457200">
              <a:buFont typeface="Wingdings" pitchFamily="2" charset="2"/>
              <a:buChar char="v"/>
            </a:pPr>
            <a:r>
              <a:rPr lang="si-LK" sz="3200" b="1" dirty="0" smtClean="0">
                <a:solidFill>
                  <a:schemeClr val="accent6">
                    <a:lumMod val="50000"/>
                  </a:schemeClr>
                </a:solidFill>
              </a:rPr>
              <a:t>මරණ මංචකයේ දුටු සිහිනය</a:t>
            </a:r>
          </a:p>
          <a:p>
            <a:pPr marL="457200" indent="-457200">
              <a:buFont typeface="Wingdings" pitchFamily="2" charset="2"/>
              <a:buChar char="v"/>
            </a:pPr>
            <a:r>
              <a:rPr lang="si-LK" sz="3200" b="1" dirty="0" smtClean="0">
                <a:solidFill>
                  <a:schemeClr val="accent6">
                    <a:lumMod val="50000"/>
                  </a:schemeClr>
                </a:solidFill>
              </a:rPr>
              <a:t>පිළිම ලොවයි පියවි ලොවයි</a:t>
            </a:r>
          </a:p>
          <a:p>
            <a:pPr marL="457200" indent="-457200">
              <a:buFont typeface="Wingdings" pitchFamily="2" charset="2"/>
              <a:buChar char="v"/>
            </a:pPr>
            <a:r>
              <a:rPr lang="si-LK" sz="3200" b="1" dirty="0" smtClean="0">
                <a:solidFill>
                  <a:schemeClr val="accent6">
                    <a:lumMod val="50000"/>
                  </a:schemeClr>
                </a:solidFill>
              </a:rPr>
              <a:t>විල්තෙර මරණය</a:t>
            </a:r>
          </a:p>
          <a:p>
            <a:endParaRPr lang="en-US" sz="3200" b="1" dirty="0">
              <a:solidFill>
                <a:schemeClr val="accent6">
                  <a:lumMod val="50000"/>
                </a:schemeClr>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67400" y="1066800"/>
            <a:ext cx="3269673" cy="5181600"/>
          </a:xfrm>
          <a:prstGeom prst="rect">
            <a:avLst/>
          </a:prstGeom>
        </p:spPr>
      </p:pic>
      <p:sp>
        <p:nvSpPr>
          <p:cNvPr id="5" name="Footer Placeholder 4"/>
          <p:cNvSpPr>
            <a:spLocks noGrp="1"/>
          </p:cNvSpPr>
          <p:nvPr>
            <p:ph type="ftr" sz="quarter" idx="11"/>
          </p:nvPr>
        </p:nvSpPr>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1548663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33400" y="304800"/>
            <a:ext cx="7772400" cy="1500187"/>
          </a:xfrm>
        </p:spPr>
        <p:txBody>
          <a:bodyPr>
            <a:noAutofit/>
          </a:bodyPr>
          <a:lstStyle/>
          <a:p>
            <a:pPr algn="ctr"/>
            <a:r>
              <a:rPr lang="si-LK" sz="4000" b="1" smtClean="0">
                <a:solidFill>
                  <a:schemeClr val="accent6">
                    <a:lumMod val="50000"/>
                  </a:schemeClr>
                </a:solidFill>
              </a:rPr>
              <a:t>කෙටි කතාවක් යනු කුමක්දැයි හඳුනා ගනිමු.</a:t>
            </a:r>
            <a:endParaRPr lang="en-US" sz="4000" b="1" dirty="0">
              <a:solidFill>
                <a:schemeClr val="accent6">
                  <a:lumMod val="50000"/>
                </a:schemeClr>
              </a:solidFill>
            </a:endParaRPr>
          </a:p>
        </p:txBody>
      </p:sp>
      <p:sp>
        <p:nvSpPr>
          <p:cNvPr id="4" name="TextBox 3"/>
          <p:cNvSpPr txBox="1"/>
          <p:nvPr/>
        </p:nvSpPr>
        <p:spPr>
          <a:xfrm>
            <a:off x="457200" y="1752600"/>
            <a:ext cx="8382000" cy="5509200"/>
          </a:xfrm>
          <a:prstGeom prst="rect">
            <a:avLst/>
          </a:prstGeom>
          <a:noFill/>
        </p:spPr>
        <p:txBody>
          <a:bodyPr wrap="square" rtlCol="0">
            <a:spAutoFit/>
          </a:bodyPr>
          <a:lstStyle/>
          <a:p>
            <a:pPr marL="285750" indent="-285750">
              <a:buFont typeface="Wingdings" pitchFamily="2" charset="2"/>
              <a:buChar char="v"/>
            </a:pPr>
            <a:r>
              <a:rPr lang="si-LK" sz="3200" dirty="0" smtClean="0">
                <a:solidFill>
                  <a:srgbClr val="0070C0"/>
                </a:solidFill>
              </a:rPr>
              <a:t>ඉතා කෙටි කාලයක දී සිදුවීම් කීපයක් පමණක් කියවෙන කෙටි වූ කතාව කෙටි කතාවකි.</a:t>
            </a:r>
          </a:p>
          <a:p>
            <a:pPr marL="285750" indent="-285750">
              <a:buFont typeface="Wingdings" pitchFamily="2" charset="2"/>
              <a:buChar char="v"/>
            </a:pPr>
            <a:r>
              <a:rPr lang="si-LK" sz="3200" dirty="0" smtClean="0">
                <a:solidFill>
                  <a:srgbClr val="0070C0"/>
                </a:solidFill>
              </a:rPr>
              <a:t>කෙටි කතාවක ප්‍රධාන චරිත ඉතා සීමා සහිතය.</a:t>
            </a:r>
          </a:p>
          <a:p>
            <a:pPr marL="285750" indent="-285750">
              <a:buFont typeface="Wingdings" pitchFamily="2" charset="2"/>
              <a:buChar char="v"/>
            </a:pPr>
            <a:r>
              <a:rPr lang="si-LK" sz="3200" dirty="0" smtClean="0">
                <a:solidFill>
                  <a:srgbClr val="0070C0"/>
                </a:solidFill>
              </a:rPr>
              <a:t>චරිත එකක් හෝ දෙකක් ප්‍රධාන වේ.</a:t>
            </a:r>
          </a:p>
          <a:p>
            <a:pPr marL="285750" indent="-285750">
              <a:buFont typeface="Wingdings" pitchFamily="2" charset="2"/>
              <a:buChar char="v"/>
            </a:pPr>
            <a:r>
              <a:rPr lang="si-LK" sz="3200" dirty="0" smtClean="0">
                <a:solidFill>
                  <a:srgbClr val="0070C0"/>
                </a:solidFill>
              </a:rPr>
              <a:t>කෙටි කතාවක ඇත්තේ ප්‍රධාන සිද්ධි එකක් පමණක් වන අතර අනෙකුත් සිද්ධි ඒ ප්‍රධාන සිද්ධියට ඉතා තදින් බැඳෙන සිද්ධි වේ.</a:t>
            </a:r>
          </a:p>
          <a:p>
            <a:pPr marL="285750" indent="-285750">
              <a:buFont typeface="Wingdings" pitchFamily="2" charset="2"/>
              <a:buChar char="v"/>
            </a:pPr>
            <a:r>
              <a:rPr lang="si-LK" sz="3200" dirty="0" smtClean="0">
                <a:solidFill>
                  <a:srgbClr val="0070C0"/>
                </a:solidFill>
              </a:rPr>
              <a:t>කෙටි කතාවක අවස්ථා හා සිද්ධිවල මනා සම්බන්ධයක් දැකිය හැකිය.</a:t>
            </a:r>
            <a:br>
              <a:rPr lang="si-LK" sz="3200" dirty="0" smtClean="0">
                <a:solidFill>
                  <a:srgbClr val="0070C0"/>
                </a:solidFill>
              </a:rPr>
            </a:br>
            <a:r>
              <a:rPr lang="si-LK" sz="3200" dirty="0" smtClean="0">
                <a:solidFill>
                  <a:srgbClr val="0070C0"/>
                </a:solidFill>
              </a:rPr>
              <a:t/>
            </a:r>
            <a:br>
              <a:rPr lang="si-LK" sz="3200" dirty="0" smtClean="0">
                <a:solidFill>
                  <a:srgbClr val="0070C0"/>
                </a:solidFill>
              </a:rPr>
            </a:br>
            <a:endParaRPr lang="en-US" sz="3200" dirty="0">
              <a:solidFill>
                <a:srgbClr val="0070C0"/>
              </a:solidFill>
            </a:endParaRPr>
          </a:p>
        </p:txBody>
      </p:sp>
      <p:sp>
        <p:nvSpPr>
          <p:cNvPr id="7" name="Footer Placeholder 6"/>
          <p:cNvSpPr>
            <a:spLocks noGrp="1"/>
          </p:cNvSpPr>
          <p:nvPr>
            <p:ph type="ftr" sz="quarter" idx="11"/>
          </p:nvPr>
        </p:nvSpPr>
        <p:spPr>
          <a:xfrm>
            <a:off x="5638800" y="6472093"/>
            <a:ext cx="2895600" cy="365125"/>
          </a:xfrm>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3757732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si-LK" b="1" dirty="0" smtClean="0">
                <a:solidFill>
                  <a:srgbClr val="C00000"/>
                </a:solidFill>
              </a:rPr>
              <a:t>අවුරුදු සිහිනය කෙටි කතාව රස විඳිමු.</a:t>
            </a:r>
            <a:endParaRPr lang="en-US" b="1" dirty="0">
              <a:solidFill>
                <a:srgbClr val="C00000"/>
              </a:solidFill>
            </a:endParaRPr>
          </a:p>
        </p:txBody>
      </p:sp>
      <p:sp>
        <p:nvSpPr>
          <p:cNvPr id="3" name="TextBox 2"/>
          <p:cNvSpPr txBox="1"/>
          <p:nvPr/>
        </p:nvSpPr>
        <p:spPr>
          <a:xfrm>
            <a:off x="304800" y="1371600"/>
            <a:ext cx="7924800" cy="646331"/>
          </a:xfrm>
          <a:prstGeom prst="rect">
            <a:avLst/>
          </a:prstGeom>
          <a:solidFill>
            <a:schemeClr val="accent2">
              <a:lumMod val="60000"/>
              <a:lumOff val="40000"/>
            </a:schemeClr>
          </a:solidFill>
        </p:spPr>
        <p:txBody>
          <a:bodyPr wrap="square" rtlCol="0">
            <a:spAutoFit/>
          </a:bodyPr>
          <a:lstStyle/>
          <a:p>
            <a:r>
              <a:rPr lang="si-LK" sz="3600" dirty="0" smtClean="0"/>
              <a:t>කෙටි කතාවේ ජීවන දෘෂ්ටිය/අත්දැකීම.</a:t>
            </a:r>
            <a:endParaRPr lang="en-US" sz="3600" dirty="0"/>
          </a:p>
        </p:txBody>
      </p:sp>
      <p:sp>
        <p:nvSpPr>
          <p:cNvPr id="5" name="TextBox 4"/>
          <p:cNvSpPr txBox="1"/>
          <p:nvPr/>
        </p:nvSpPr>
        <p:spPr>
          <a:xfrm>
            <a:off x="838200" y="2438400"/>
            <a:ext cx="7086600" cy="3539430"/>
          </a:xfrm>
          <a:prstGeom prst="rect">
            <a:avLst/>
          </a:prstGeom>
          <a:solidFill>
            <a:schemeClr val="accent4">
              <a:lumMod val="60000"/>
              <a:lumOff val="40000"/>
            </a:schemeClr>
          </a:solidFill>
        </p:spPr>
        <p:style>
          <a:lnRef idx="2">
            <a:schemeClr val="accent2"/>
          </a:lnRef>
          <a:fillRef idx="1">
            <a:schemeClr val="lt1"/>
          </a:fillRef>
          <a:effectRef idx="0">
            <a:schemeClr val="accent2"/>
          </a:effectRef>
          <a:fontRef idx="minor">
            <a:schemeClr val="dk1"/>
          </a:fontRef>
        </p:style>
        <p:txBody>
          <a:bodyPr wrap="square" rtlCol="0">
            <a:spAutoFit/>
          </a:bodyPr>
          <a:lstStyle/>
          <a:p>
            <a:pPr marL="514350" indent="-514350">
              <a:buFont typeface="Wingdings" pitchFamily="2" charset="2"/>
              <a:buChar char="Ø"/>
            </a:pPr>
            <a:r>
              <a:rPr lang="si-LK" sz="2800" b="1" dirty="0" smtClean="0"/>
              <a:t>ගමක ජීවත් වූ දුප්පත් පවුලක  කුඩා දරුවෙක් වටා ගෙතුණු කතාවකි. නගරයේ ධනවත් නිවසක මෙහෙකරුවෙකු ලෙස රැගෙන යන කුඩා දරුවා අවුරුද්දට තමාව නිවසට කැඳවාගෙන යාම සඳහා තම මව පැමිණෙන තුරු නොයිවසිල්ලෙන් බලා සිටින අකාරය හා ඒ වෙනුවෙන් ඔහුගේ කුඩා හිත හීන මවන ආකාරය මෙහි ජීවන දෘෂ්ටියයි. </a:t>
            </a:r>
            <a:endParaRPr lang="en-US" sz="2800" b="1" dirty="0"/>
          </a:p>
        </p:txBody>
      </p:sp>
      <p:sp>
        <p:nvSpPr>
          <p:cNvPr id="6" name="Footer Placeholder 5"/>
          <p:cNvSpPr>
            <a:spLocks noGrp="1"/>
          </p:cNvSpPr>
          <p:nvPr>
            <p:ph type="ftr" sz="quarter" idx="11"/>
          </p:nvPr>
        </p:nvSpPr>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2476016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327" y="-55418"/>
            <a:ext cx="8229600" cy="810491"/>
          </a:xfrm>
        </p:spPr>
        <p:txBody>
          <a:bodyPr>
            <a:normAutofit/>
          </a:bodyPr>
          <a:lstStyle/>
          <a:p>
            <a:pPr marL="457200" indent="-457200">
              <a:buFont typeface="Arial" pitchFamily="34" charset="0"/>
              <a:buChar char="•"/>
            </a:pPr>
            <a:r>
              <a:rPr lang="si-LK" sz="3200" b="1" dirty="0" smtClean="0">
                <a:solidFill>
                  <a:schemeClr val="tx2">
                    <a:lumMod val="60000"/>
                    <a:lumOff val="40000"/>
                  </a:schemeClr>
                </a:solidFill>
              </a:rPr>
              <a:t>අවුරුදු සිහිනය කෙටි කතාවේ සිද්ධි අනුපිළිවෙළ</a:t>
            </a:r>
            <a:endParaRPr lang="en-US" sz="3200" b="1" dirty="0">
              <a:solidFill>
                <a:schemeClr val="tx2">
                  <a:lumMod val="60000"/>
                  <a:lumOff val="40000"/>
                </a:schemeClr>
              </a:solidFill>
            </a:endParaRPr>
          </a:p>
        </p:txBody>
      </p:sp>
      <p:sp>
        <p:nvSpPr>
          <p:cNvPr id="3" name="TextBox 2"/>
          <p:cNvSpPr txBox="1"/>
          <p:nvPr/>
        </p:nvSpPr>
        <p:spPr>
          <a:xfrm>
            <a:off x="152400" y="533400"/>
            <a:ext cx="8077200" cy="5940088"/>
          </a:xfrm>
          <a:prstGeom prst="rect">
            <a:avLst/>
          </a:prstGeom>
          <a:gradFill>
            <a:gsLst>
              <a:gs pos="0">
                <a:srgbClr val="FFEFD1"/>
              </a:gs>
              <a:gs pos="64999">
                <a:srgbClr val="F0EBD5"/>
              </a:gs>
              <a:gs pos="100000">
                <a:srgbClr val="D1C39F"/>
              </a:gs>
            </a:gsLst>
            <a:lin ang="5400000" scaled="0"/>
          </a:gradFill>
          <a:ln w="44450" cmpd="dbl">
            <a:solidFill>
              <a:schemeClr val="tx1"/>
            </a:solidFill>
          </a:ln>
        </p:spPr>
        <p:txBody>
          <a:bodyPr wrap="square" rtlCol="0">
            <a:spAutoFit/>
          </a:bodyPr>
          <a:lstStyle/>
          <a:p>
            <a:pPr marL="342900" indent="-342900">
              <a:buFont typeface="+mj-lt"/>
              <a:buAutoNum type="arabicPeriod"/>
            </a:pPr>
            <a:r>
              <a:rPr lang="si-LK" sz="2000" b="1" i="1" dirty="0" smtClean="0">
                <a:solidFill>
                  <a:schemeClr val="accent1">
                    <a:lumMod val="75000"/>
                  </a:schemeClr>
                </a:solidFill>
              </a:rPr>
              <a:t>නගරයේ සිට කාරයකින් පැමිණි අය පියසේනව මෙහෙකාර දරුවෙකු ලෙස කැඳ්වාගෙන යෑමට සැරසෙයි.</a:t>
            </a:r>
          </a:p>
          <a:p>
            <a:pPr marL="342900" indent="-342900">
              <a:buFont typeface="+mj-lt"/>
              <a:buAutoNum type="arabicPeriod"/>
            </a:pPr>
            <a:r>
              <a:rPr lang="si-LK" sz="2000" b="1" i="1" dirty="0" smtClean="0">
                <a:solidFill>
                  <a:schemeClr val="accent1">
                    <a:lumMod val="75000"/>
                  </a:schemeClr>
                </a:solidFill>
              </a:rPr>
              <a:t>නිවසින් න්පිටවී යන්නට නොහැකි බව පවසමින් පියසේන හඬා වැටෙද්දී මව පියසේනව කාරයට නංවා හිස සිබ සනසයි.</a:t>
            </a:r>
          </a:p>
          <a:p>
            <a:pPr marL="342900" indent="-342900">
              <a:buFont typeface="+mj-lt"/>
              <a:buAutoNum type="arabicPeriod"/>
            </a:pPr>
            <a:r>
              <a:rPr lang="si-LK" sz="2000" b="1" i="1" dirty="0" smtClean="0">
                <a:solidFill>
                  <a:schemeClr val="accent1">
                    <a:lumMod val="75000"/>
                  </a:schemeClr>
                </a:solidFill>
              </a:rPr>
              <a:t>අවුරුද්දට දින කීපයකට පෙර පියසේන මවට ලිපියක් ලියයි.</a:t>
            </a:r>
          </a:p>
          <a:p>
            <a:pPr marL="342900" indent="-342900">
              <a:buFont typeface="+mj-lt"/>
              <a:buAutoNum type="arabicPeriod"/>
            </a:pPr>
            <a:r>
              <a:rPr lang="si-LK" sz="2000" b="1" i="1" dirty="0" smtClean="0">
                <a:solidFill>
                  <a:schemeClr val="accent1">
                    <a:lumMod val="75000"/>
                  </a:schemeClr>
                </a:solidFill>
              </a:rPr>
              <a:t>අවුරුදු දිනය හෙටට යෙදී තිබෙන බැවින් මව එන්නේදැයි විමසිල්ලෙන් බලයි.</a:t>
            </a:r>
          </a:p>
          <a:p>
            <a:pPr marL="342900" indent="-342900">
              <a:buFont typeface="+mj-lt"/>
              <a:buAutoNum type="arabicPeriod"/>
            </a:pPr>
            <a:r>
              <a:rPr lang="si-LK" sz="2000" b="1" i="1" dirty="0" smtClean="0">
                <a:solidFill>
                  <a:schemeClr val="accent1">
                    <a:lumMod val="75000"/>
                  </a:schemeClr>
                </a:solidFill>
              </a:rPr>
              <a:t>තමා කැඳවාගෙන යාමට එන බවට මව දුන් පොරොන්දුව සිහි කරමින් ඇඳිරි වැටෙන තුරු පාර දෙස බලා සිටිද්දී තම නිවස හා එහි වෙසෙන්නන් ඔහුට සිහියට නැඟේ.</a:t>
            </a:r>
          </a:p>
          <a:p>
            <a:pPr marL="342900" indent="-342900">
              <a:buFont typeface="+mj-lt"/>
              <a:buAutoNum type="arabicPeriod"/>
            </a:pPr>
            <a:r>
              <a:rPr lang="si-LK" sz="2000" b="1" i="1" dirty="0" smtClean="0">
                <a:solidFill>
                  <a:schemeClr val="accent1">
                    <a:lumMod val="75000"/>
                  </a:schemeClr>
                </a:solidFill>
              </a:rPr>
              <a:t>මව අනතුරට පත් වී දැයි බියක් දැනී කුස්සි අම්මාගෙන් එවැනි සිද්ධි ගැන තොරතුරු විමසයි.</a:t>
            </a:r>
          </a:p>
          <a:p>
            <a:pPr marL="342900" indent="-342900">
              <a:buFont typeface="+mj-lt"/>
              <a:buAutoNum type="arabicPeriod"/>
            </a:pPr>
            <a:r>
              <a:rPr lang="si-LK" sz="2000" b="1" i="1" dirty="0" smtClean="0">
                <a:solidFill>
                  <a:schemeClr val="accent1">
                    <a:lumMod val="75000"/>
                  </a:schemeClr>
                </a:solidFill>
              </a:rPr>
              <a:t> නෝනා මහත්තයාට කතුර දීමට ගිය අවස්ථාවේ අමතක වී, ගෙය පිටමං කර යන මව මග හැරුණේ යයි සිතා ගේට්ටුව දෙසට දුව යයි.  </a:t>
            </a:r>
          </a:p>
          <a:p>
            <a:pPr marL="342900" indent="-342900">
              <a:buFont typeface="+mj-lt"/>
              <a:buAutoNum type="arabicPeriod"/>
            </a:pPr>
            <a:r>
              <a:rPr lang="si-LK" sz="2000" b="1" i="1" dirty="0" smtClean="0">
                <a:solidFill>
                  <a:schemeClr val="accent1">
                    <a:lumMod val="75000"/>
                  </a:schemeClr>
                </a:solidFill>
              </a:rPr>
              <a:t>නූල් රෝද මිළදී ගැනීමට නගරයට  ගිය අවස්ථාවේ දී අවුරුදු භාණ්ඩවලට සිත ඇදී යද්දී තම පියා සහ ඔහුගේ මරණය සිහියට නැගෙයි.</a:t>
            </a:r>
          </a:p>
          <a:p>
            <a:pPr marL="342900" indent="-342900">
              <a:buFont typeface="+mj-lt"/>
              <a:buAutoNum type="arabicPeriod"/>
            </a:pPr>
            <a:r>
              <a:rPr lang="si-LK" sz="2000" b="1" i="1" dirty="0" smtClean="0">
                <a:solidFill>
                  <a:schemeClr val="accent1">
                    <a:lumMod val="75000"/>
                  </a:schemeClr>
                </a:solidFill>
              </a:rPr>
              <a:t>අම්මාට පණීවිඩයක් යැවීමට කොබෝගම ගැන දන්නා කෙනෙකු සොයද්දී කපටි මිනිසෙකුට රැවටෙයි.</a:t>
            </a:r>
          </a:p>
          <a:p>
            <a:pPr marL="342900" indent="-342900">
              <a:buFont typeface="+mj-lt"/>
              <a:buAutoNum type="arabicPeriod"/>
            </a:pPr>
            <a:r>
              <a:rPr lang="si-LK" sz="2000" b="1" i="1" dirty="0" smtClean="0">
                <a:solidFill>
                  <a:schemeClr val="accent1">
                    <a:lumMod val="75000"/>
                  </a:schemeClr>
                </a:solidFill>
              </a:rPr>
              <a:t>කිසිවෙකුට හෝ ඇල්ලීමටවත් ඉඩ නො දෙන ලෙස කියා මව භාරයේ තබා ආ කජු මල්ල නිවැසියන් නැති කර ඇති බව සිහිනෙන් දකියි.   </a:t>
            </a:r>
            <a:endParaRPr lang="en-US" sz="2000" b="1" i="1" dirty="0">
              <a:solidFill>
                <a:schemeClr val="accent1">
                  <a:lumMod val="75000"/>
                </a:schemeClr>
              </a:solidFill>
            </a:endParaRPr>
          </a:p>
        </p:txBody>
      </p:sp>
      <p:sp>
        <p:nvSpPr>
          <p:cNvPr id="4" name="Footer Placeholder 3"/>
          <p:cNvSpPr>
            <a:spLocks noGrp="1"/>
          </p:cNvSpPr>
          <p:nvPr>
            <p:ph type="ftr" sz="quarter" idx="11"/>
          </p:nvPr>
        </p:nvSpPr>
        <p:spPr>
          <a:xfrm>
            <a:off x="6400800" y="6492875"/>
            <a:ext cx="2895600" cy="365125"/>
          </a:xfrm>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33946128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i-LK" b="1" dirty="0" smtClean="0">
                <a:solidFill>
                  <a:srgbClr val="7030A0"/>
                </a:solidFill>
              </a:rPr>
              <a:t>කෙටි කතාවේ චරිත නිරූපණය</a:t>
            </a:r>
            <a:endParaRPr lang="en-US" b="1" dirty="0">
              <a:solidFill>
                <a:srgbClr val="7030A0"/>
              </a:solidFill>
            </a:endParaRPr>
          </a:p>
        </p:txBody>
      </p:sp>
      <p:sp>
        <p:nvSpPr>
          <p:cNvPr id="3" name="TextBox 2"/>
          <p:cNvSpPr txBox="1"/>
          <p:nvPr/>
        </p:nvSpPr>
        <p:spPr>
          <a:xfrm>
            <a:off x="685800" y="1295400"/>
            <a:ext cx="7543800" cy="5139869"/>
          </a:xfrm>
          <a:prstGeom prst="rect">
            <a:avLst/>
          </a:prstGeom>
          <a:solidFill>
            <a:schemeClr val="accent2">
              <a:lumMod val="20000"/>
              <a:lumOff val="80000"/>
            </a:schemeClr>
          </a:solidFill>
        </p:spPr>
        <p:txBody>
          <a:bodyPr wrap="square" rtlCol="0">
            <a:spAutoFit/>
          </a:bodyPr>
          <a:lstStyle/>
          <a:p>
            <a:r>
              <a:rPr lang="si-LK" sz="4000" b="1" dirty="0" smtClean="0">
                <a:solidFill>
                  <a:schemeClr val="accent6">
                    <a:lumMod val="50000"/>
                  </a:schemeClr>
                </a:solidFill>
              </a:rPr>
              <a:t>පියසේනගේ චරිතය</a:t>
            </a:r>
          </a:p>
          <a:p>
            <a:pPr marL="285750" indent="-285750">
              <a:buFont typeface="Wingdings" pitchFamily="2" charset="2"/>
              <a:buChar char="v"/>
            </a:pPr>
            <a:r>
              <a:rPr lang="si-LK" sz="2800" b="1" dirty="0">
                <a:solidFill>
                  <a:schemeClr val="accent4">
                    <a:lumMod val="75000"/>
                  </a:schemeClr>
                </a:solidFill>
              </a:rPr>
              <a:t> </a:t>
            </a:r>
            <a:r>
              <a:rPr lang="si-LK" sz="2800" b="1" dirty="0" smtClean="0">
                <a:solidFill>
                  <a:schemeClr val="accent4">
                    <a:lumMod val="75000"/>
                  </a:schemeClr>
                </a:solidFill>
              </a:rPr>
              <a:t>       </a:t>
            </a:r>
            <a:r>
              <a:rPr lang="si-LK" sz="3600" b="1" dirty="0" smtClean="0">
                <a:solidFill>
                  <a:schemeClr val="accent4">
                    <a:lumMod val="75000"/>
                  </a:schemeClr>
                </a:solidFill>
              </a:rPr>
              <a:t>නව හැවිරිදි කුඩා දරුවෙකු වශයෙන් පියසේනගේ සිතුම් පැතුම්, මව පිළිබඳව කුඩා දරුවෙකුගේ සිතෙහි පවතින අසීමිත ආදරය, නගරයෙහි දැඩි හිත් ඇති මිනිසුන්ගෙන් හා කපටි මිනිසුන්ගෙන් පියසේන පීඩාවිදින ආකාරය කතුවරයා ඉතාමත්  සංවේදී අකාරයෙන් නිරූපණය කර ඇත.</a:t>
            </a:r>
            <a:endParaRPr lang="en-US" sz="3600" b="1" dirty="0">
              <a:solidFill>
                <a:schemeClr val="accent4">
                  <a:lumMod val="75000"/>
                </a:schemeClr>
              </a:solidFill>
            </a:endParaRPr>
          </a:p>
        </p:txBody>
      </p:sp>
      <p:sp>
        <p:nvSpPr>
          <p:cNvPr id="4" name="Footer Placeholder 3"/>
          <p:cNvSpPr>
            <a:spLocks noGrp="1"/>
          </p:cNvSpPr>
          <p:nvPr>
            <p:ph type="ftr" sz="quarter" idx="11"/>
          </p:nvPr>
        </p:nvSpPr>
        <p:spPr/>
        <p:txBody>
          <a:bodyPr/>
          <a:lstStyle/>
          <a:p>
            <a:r>
              <a:rPr lang="si-LK" b="1" i="1" dirty="0" smtClean="0">
                <a:solidFill>
                  <a:srgbClr val="C00000"/>
                </a:solidFill>
              </a:rPr>
              <a:t>සන්ධ්‍යා සමන්මලී-නා.බා.ම.ම.වි</a:t>
            </a:r>
          </a:p>
          <a:p>
            <a:endParaRPr lang="en-US" dirty="0"/>
          </a:p>
        </p:txBody>
      </p:sp>
    </p:spTree>
    <p:extLst>
      <p:ext uri="{BB962C8B-B14F-4D97-AF65-F5344CB8AC3E}">
        <p14:creationId xmlns:p14="http://schemas.microsoft.com/office/powerpoint/2010/main" val="10085114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1924</Words>
  <Application>Microsoft Office PowerPoint</Application>
  <PresentationFormat>On-screen Show (4:3)</PresentationFormat>
  <Paragraphs>69</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අවුරුදු සිහිනය- 9 පාඩම.  </vt:lpstr>
      <vt:lpstr>කෙටි කතාවේ සාහිත්‍ය පසුබිම හඳුනා ගනිමු.</vt:lpstr>
      <vt:lpstr>කතුවරයාගේ නවකතා    </vt:lpstr>
      <vt:lpstr>කතුවරයාගේ කෙටිකතා         </vt:lpstr>
      <vt:lpstr>PowerPoint Presentation</vt:lpstr>
      <vt:lpstr>අවුරුදු සිහිනය කෙටි කතාව රස විඳිමු.</vt:lpstr>
      <vt:lpstr>අවුරුදු සිහිනය කෙටි කතාවේ සිද්ධි අනුපිළිවෙළ</vt:lpstr>
      <vt:lpstr>කෙටි කතාවේ චරිත නිරූපණය</vt:lpstr>
      <vt:lpstr>කෙටි කතාවේ අවසානය ඔබ කැමති ආකාරයකට නිර්මාණය කර කතාව ඉදිරියට ගොඩ නගන්න.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අවුරුදු සිහිනය කෙටි කතාව</dc:title>
  <dc:creator>hp 630</dc:creator>
  <cp:lastModifiedBy>hp 630</cp:lastModifiedBy>
  <cp:revision>43</cp:revision>
  <dcterms:created xsi:type="dcterms:W3CDTF">2021-05-12T14:30:53Z</dcterms:created>
  <dcterms:modified xsi:type="dcterms:W3CDTF">2021-06-08T05:18:02Z</dcterms:modified>
</cp:coreProperties>
</file>