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56" r:id="rId4"/>
    <p:sldId id="257" r:id="rId5"/>
    <p:sldId id="258" r:id="rId6"/>
    <p:sldId id="260" r:id="rId7"/>
    <p:sldId id="261" r:id="rId8"/>
    <p:sldId id="259"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4105-BCDE-4596-A1BA-A445F218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87D4AA-8A91-457F-BCB1-E7C0B9A98B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F6E2A2-49EE-4401-8D3E-DE5A3AEF97F1}"/>
              </a:ext>
            </a:extLst>
          </p:cNvPr>
          <p:cNvSpPr>
            <a:spLocks noGrp="1"/>
          </p:cNvSpPr>
          <p:nvPr>
            <p:ph type="dt" sz="half" idx="10"/>
          </p:nvPr>
        </p:nvSpPr>
        <p:spPr/>
        <p:txBody>
          <a:bodyPr/>
          <a:lstStyle/>
          <a:p>
            <a:fld id="{17C1899E-AB5F-4B8B-AC86-FFD56837F1DD}" type="datetimeFigureOut">
              <a:rPr lang="en-GB" smtClean="0"/>
              <a:t>30/06/2022</a:t>
            </a:fld>
            <a:endParaRPr lang="en-GB"/>
          </a:p>
        </p:txBody>
      </p:sp>
      <p:sp>
        <p:nvSpPr>
          <p:cNvPr id="5" name="Footer Placeholder 4">
            <a:extLst>
              <a:ext uri="{FF2B5EF4-FFF2-40B4-BE49-F238E27FC236}">
                <a16:creationId xmlns:a16="http://schemas.microsoft.com/office/drawing/2014/main" id="{264B74AB-575B-4C62-BACD-1D7DE34525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4C01CC-2B92-4FE1-8DCF-7730FD998677}"/>
              </a:ext>
            </a:extLst>
          </p:cNvPr>
          <p:cNvSpPr>
            <a:spLocks noGrp="1"/>
          </p:cNvSpPr>
          <p:nvPr>
            <p:ph type="sldNum" sz="quarter" idx="12"/>
          </p:nvPr>
        </p:nvSpPr>
        <p:spPr/>
        <p:txBody>
          <a:bodyPr/>
          <a:lstStyle/>
          <a:p>
            <a:fld id="{5DFFF7CB-267F-48D0-B2D5-C727A51A4B1C}" type="slidenum">
              <a:rPr lang="en-GB" smtClean="0"/>
              <a:t>‹#›</a:t>
            </a:fld>
            <a:endParaRPr lang="en-GB"/>
          </a:p>
        </p:txBody>
      </p:sp>
    </p:spTree>
    <p:extLst>
      <p:ext uri="{BB962C8B-B14F-4D97-AF65-F5344CB8AC3E}">
        <p14:creationId xmlns:p14="http://schemas.microsoft.com/office/powerpoint/2010/main" val="2786229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6542C-4B3D-4F33-8F91-D0CB67546E0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50743D-F252-4A58-861F-5366F95C4B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344044-4B60-4312-A1CC-9D0C47565173}"/>
              </a:ext>
            </a:extLst>
          </p:cNvPr>
          <p:cNvSpPr>
            <a:spLocks noGrp="1"/>
          </p:cNvSpPr>
          <p:nvPr>
            <p:ph type="dt" sz="half" idx="10"/>
          </p:nvPr>
        </p:nvSpPr>
        <p:spPr/>
        <p:txBody>
          <a:bodyPr/>
          <a:lstStyle/>
          <a:p>
            <a:fld id="{17C1899E-AB5F-4B8B-AC86-FFD56837F1DD}" type="datetimeFigureOut">
              <a:rPr lang="en-GB" smtClean="0"/>
              <a:t>30/06/2022</a:t>
            </a:fld>
            <a:endParaRPr lang="en-GB"/>
          </a:p>
        </p:txBody>
      </p:sp>
      <p:sp>
        <p:nvSpPr>
          <p:cNvPr id="5" name="Footer Placeholder 4">
            <a:extLst>
              <a:ext uri="{FF2B5EF4-FFF2-40B4-BE49-F238E27FC236}">
                <a16:creationId xmlns:a16="http://schemas.microsoft.com/office/drawing/2014/main" id="{24FE0160-15F5-4340-BAEC-03F0595251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8CAF47-B3EF-40AA-AC95-D7ADD57E4F3E}"/>
              </a:ext>
            </a:extLst>
          </p:cNvPr>
          <p:cNvSpPr>
            <a:spLocks noGrp="1"/>
          </p:cNvSpPr>
          <p:nvPr>
            <p:ph type="sldNum" sz="quarter" idx="12"/>
          </p:nvPr>
        </p:nvSpPr>
        <p:spPr/>
        <p:txBody>
          <a:bodyPr/>
          <a:lstStyle/>
          <a:p>
            <a:fld id="{5DFFF7CB-267F-48D0-B2D5-C727A51A4B1C}" type="slidenum">
              <a:rPr lang="en-GB" smtClean="0"/>
              <a:t>‹#›</a:t>
            </a:fld>
            <a:endParaRPr lang="en-GB"/>
          </a:p>
        </p:txBody>
      </p:sp>
    </p:spTree>
    <p:extLst>
      <p:ext uri="{BB962C8B-B14F-4D97-AF65-F5344CB8AC3E}">
        <p14:creationId xmlns:p14="http://schemas.microsoft.com/office/powerpoint/2010/main" val="948975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3A215-5854-488A-97AA-853707CB0D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6790D1-AA26-4819-A201-380BD9AA93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90AA5F-9396-43EB-B73A-35CFBE858836}"/>
              </a:ext>
            </a:extLst>
          </p:cNvPr>
          <p:cNvSpPr>
            <a:spLocks noGrp="1"/>
          </p:cNvSpPr>
          <p:nvPr>
            <p:ph type="dt" sz="half" idx="10"/>
          </p:nvPr>
        </p:nvSpPr>
        <p:spPr/>
        <p:txBody>
          <a:bodyPr/>
          <a:lstStyle/>
          <a:p>
            <a:fld id="{17C1899E-AB5F-4B8B-AC86-FFD56837F1DD}" type="datetimeFigureOut">
              <a:rPr lang="en-GB" smtClean="0"/>
              <a:t>30/06/2022</a:t>
            </a:fld>
            <a:endParaRPr lang="en-GB"/>
          </a:p>
        </p:txBody>
      </p:sp>
      <p:sp>
        <p:nvSpPr>
          <p:cNvPr id="5" name="Footer Placeholder 4">
            <a:extLst>
              <a:ext uri="{FF2B5EF4-FFF2-40B4-BE49-F238E27FC236}">
                <a16:creationId xmlns:a16="http://schemas.microsoft.com/office/drawing/2014/main" id="{3312DF47-8828-4A02-90A2-60F3D96652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3E8A6A-7406-4ECB-BDB8-080AD80E83BB}"/>
              </a:ext>
            </a:extLst>
          </p:cNvPr>
          <p:cNvSpPr>
            <a:spLocks noGrp="1"/>
          </p:cNvSpPr>
          <p:nvPr>
            <p:ph type="sldNum" sz="quarter" idx="12"/>
          </p:nvPr>
        </p:nvSpPr>
        <p:spPr/>
        <p:txBody>
          <a:bodyPr/>
          <a:lstStyle/>
          <a:p>
            <a:fld id="{5DFFF7CB-267F-48D0-B2D5-C727A51A4B1C}" type="slidenum">
              <a:rPr lang="en-GB" smtClean="0"/>
              <a:t>‹#›</a:t>
            </a:fld>
            <a:endParaRPr lang="en-GB"/>
          </a:p>
        </p:txBody>
      </p:sp>
    </p:spTree>
    <p:extLst>
      <p:ext uri="{BB962C8B-B14F-4D97-AF65-F5344CB8AC3E}">
        <p14:creationId xmlns:p14="http://schemas.microsoft.com/office/powerpoint/2010/main" val="10804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58946-3B4C-45A6-A828-B97E58BB37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41BB49-A81C-4565-94B8-5E990A3488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06E1F7-546B-4882-B8A1-585A61F3EC78}"/>
              </a:ext>
            </a:extLst>
          </p:cNvPr>
          <p:cNvSpPr>
            <a:spLocks noGrp="1"/>
          </p:cNvSpPr>
          <p:nvPr>
            <p:ph type="dt" sz="half" idx="10"/>
          </p:nvPr>
        </p:nvSpPr>
        <p:spPr/>
        <p:txBody>
          <a:bodyPr/>
          <a:lstStyle/>
          <a:p>
            <a:fld id="{17C1899E-AB5F-4B8B-AC86-FFD56837F1DD}" type="datetimeFigureOut">
              <a:rPr lang="en-GB" smtClean="0"/>
              <a:t>30/06/2022</a:t>
            </a:fld>
            <a:endParaRPr lang="en-GB"/>
          </a:p>
        </p:txBody>
      </p:sp>
      <p:sp>
        <p:nvSpPr>
          <p:cNvPr id="5" name="Footer Placeholder 4">
            <a:extLst>
              <a:ext uri="{FF2B5EF4-FFF2-40B4-BE49-F238E27FC236}">
                <a16:creationId xmlns:a16="http://schemas.microsoft.com/office/drawing/2014/main" id="{78FC2B4E-385D-4191-AC7D-74F7D920F9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EC9D8E-E8FA-415B-9010-FB6E033A67F0}"/>
              </a:ext>
            </a:extLst>
          </p:cNvPr>
          <p:cNvSpPr>
            <a:spLocks noGrp="1"/>
          </p:cNvSpPr>
          <p:nvPr>
            <p:ph type="sldNum" sz="quarter" idx="12"/>
          </p:nvPr>
        </p:nvSpPr>
        <p:spPr/>
        <p:txBody>
          <a:bodyPr/>
          <a:lstStyle/>
          <a:p>
            <a:fld id="{5DFFF7CB-267F-48D0-B2D5-C727A51A4B1C}" type="slidenum">
              <a:rPr lang="en-GB" smtClean="0"/>
              <a:t>‹#›</a:t>
            </a:fld>
            <a:endParaRPr lang="en-GB"/>
          </a:p>
        </p:txBody>
      </p:sp>
    </p:spTree>
    <p:extLst>
      <p:ext uri="{BB962C8B-B14F-4D97-AF65-F5344CB8AC3E}">
        <p14:creationId xmlns:p14="http://schemas.microsoft.com/office/powerpoint/2010/main" val="47408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4AA6C-CF1D-4042-AF60-F9B1BE7582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52B24F-70E1-4F32-9612-044D5B4E7D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8E1598-3568-44C6-B87E-7D382FA05933}"/>
              </a:ext>
            </a:extLst>
          </p:cNvPr>
          <p:cNvSpPr>
            <a:spLocks noGrp="1"/>
          </p:cNvSpPr>
          <p:nvPr>
            <p:ph type="dt" sz="half" idx="10"/>
          </p:nvPr>
        </p:nvSpPr>
        <p:spPr/>
        <p:txBody>
          <a:bodyPr/>
          <a:lstStyle/>
          <a:p>
            <a:fld id="{17C1899E-AB5F-4B8B-AC86-FFD56837F1DD}" type="datetimeFigureOut">
              <a:rPr lang="en-GB" smtClean="0"/>
              <a:t>30/06/2022</a:t>
            </a:fld>
            <a:endParaRPr lang="en-GB"/>
          </a:p>
        </p:txBody>
      </p:sp>
      <p:sp>
        <p:nvSpPr>
          <p:cNvPr id="5" name="Footer Placeholder 4">
            <a:extLst>
              <a:ext uri="{FF2B5EF4-FFF2-40B4-BE49-F238E27FC236}">
                <a16:creationId xmlns:a16="http://schemas.microsoft.com/office/drawing/2014/main" id="{A633EC1A-EEBA-48E5-BB9A-A6DD516064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E9A7D4-B945-4A4B-83D7-1EA346E528F2}"/>
              </a:ext>
            </a:extLst>
          </p:cNvPr>
          <p:cNvSpPr>
            <a:spLocks noGrp="1"/>
          </p:cNvSpPr>
          <p:nvPr>
            <p:ph type="sldNum" sz="quarter" idx="12"/>
          </p:nvPr>
        </p:nvSpPr>
        <p:spPr/>
        <p:txBody>
          <a:bodyPr/>
          <a:lstStyle/>
          <a:p>
            <a:fld id="{5DFFF7CB-267F-48D0-B2D5-C727A51A4B1C}" type="slidenum">
              <a:rPr lang="en-GB" smtClean="0"/>
              <a:t>‹#›</a:t>
            </a:fld>
            <a:endParaRPr lang="en-GB"/>
          </a:p>
        </p:txBody>
      </p:sp>
    </p:spTree>
    <p:extLst>
      <p:ext uri="{BB962C8B-B14F-4D97-AF65-F5344CB8AC3E}">
        <p14:creationId xmlns:p14="http://schemas.microsoft.com/office/powerpoint/2010/main" val="2902032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53CC7-F4CB-44F7-A024-55712B41EE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E523B2-45CE-40A5-926E-9CD9CEF0CB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946A213-B40C-4F8A-A334-111B005071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3A6F246-2F05-4152-ADFB-883B0509658C}"/>
              </a:ext>
            </a:extLst>
          </p:cNvPr>
          <p:cNvSpPr>
            <a:spLocks noGrp="1"/>
          </p:cNvSpPr>
          <p:nvPr>
            <p:ph type="dt" sz="half" idx="10"/>
          </p:nvPr>
        </p:nvSpPr>
        <p:spPr/>
        <p:txBody>
          <a:bodyPr/>
          <a:lstStyle/>
          <a:p>
            <a:fld id="{17C1899E-AB5F-4B8B-AC86-FFD56837F1DD}" type="datetimeFigureOut">
              <a:rPr lang="en-GB" smtClean="0"/>
              <a:t>30/06/2022</a:t>
            </a:fld>
            <a:endParaRPr lang="en-GB"/>
          </a:p>
        </p:txBody>
      </p:sp>
      <p:sp>
        <p:nvSpPr>
          <p:cNvPr id="6" name="Footer Placeholder 5">
            <a:extLst>
              <a:ext uri="{FF2B5EF4-FFF2-40B4-BE49-F238E27FC236}">
                <a16:creationId xmlns:a16="http://schemas.microsoft.com/office/drawing/2014/main" id="{C0AF2840-C8A6-4075-87D0-493A0658BF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46C603-C3DC-4C7C-9A12-5F525EC20133}"/>
              </a:ext>
            </a:extLst>
          </p:cNvPr>
          <p:cNvSpPr>
            <a:spLocks noGrp="1"/>
          </p:cNvSpPr>
          <p:nvPr>
            <p:ph type="sldNum" sz="quarter" idx="12"/>
          </p:nvPr>
        </p:nvSpPr>
        <p:spPr/>
        <p:txBody>
          <a:bodyPr/>
          <a:lstStyle/>
          <a:p>
            <a:fld id="{5DFFF7CB-267F-48D0-B2D5-C727A51A4B1C}" type="slidenum">
              <a:rPr lang="en-GB" smtClean="0"/>
              <a:t>‹#›</a:t>
            </a:fld>
            <a:endParaRPr lang="en-GB"/>
          </a:p>
        </p:txBody>
      </p:sp>
    </p:spTree>
    <p:extLst>
      <p:ext uri="{BB962C8B-B14F-4D97-AF65-F5344CB8AC3E}">
        <p14:creationId xmlns:p14="http://schemas.microsoft.com/office/powerpoint/2010/main" val="453693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667FD-223C-42C3-9498-F84FFC898A8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A9E260-B4C9-4897-AA51-481798063E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3CD84-01AC-4BAA-9BE7-CFEAAE0D04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BA1C7D6-3923-4FD7-99E6-ECA0019539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3A19C5-6780-413C-9BCF-BDDF36EC99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7D57CA3-BA25-4FEE-806D-935340DB8A08}"/>
              </a:ext>
            </a:extLst>
          </p:cNvPr>
          <p:cNvSpPr>
            <a:spLocks noGrp="1"/>
          </p:cNvSpPr>
          <p:nvPr>
            <p:ph type="dt" sz="half" idx="10"/>
          </p:nvPr>
        </p:nvSpPr>
        <p:spPr/>
        <p:txBody>
          <a:bodyPr/>
          <a:lstStyle/>
          <a:p>
            <a:fld id="{17C1899E-AB5F-4B8B-AC86-FFD56837F1DD}" type="datetimeFigureOut">
              <a:rPr lang="en-GB" smtClean="0"/>
              <a:t>30/06/2022</a:t>
            </a:fld>
            <a:endParaRPr lang="en-GB"/>
          </a:p>
        </p:txBody>
      </p:sp>
      <p:sp>
        <p:nvSpPr>
          <p:cNvPr id="8" name="Footer Placeholder 7">
            <a:extLst>
              <a:ext uri="{FF2B5EF4-FFF2-40B4-BE49-F238E27FC236}">
                <a16:creationId xmlns:a16="http://schemas.microsoft.com/office/drawing/2014/main" id="{B9F87511-F5F3-478A-A5F9-7DB6C43CFA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6415B6-1866-4F9B-8F02-A751251B2095}"/>
              </a:ext>
            </a:extLst>
          </p:cNvPr>
          <p:cNvSpPr>
            <a:spLocks noGrp="1"/>
          </p:cNvSpPr>
          <p:nvPr>
            <p:ph type="sldNum" sz="quarter" idx="12"/>
          </p:nvPr>
        </p:nvSpPr>
        <p:spPr/>
        <p:txBody>
          <a:bodyPr/>
          <a:lstStyle/>
          <a:p>
            <a:fld id="{5DFFF7CB-267F-48D0-B2D5-C727A51A4B1C}" type="slidenum">
              <a:rPr lang="en-GB" smtClean="0"/>
              <a:t>‹#›</a:t>
            </a:fld>
            <a:endParaRPr lang="en-GB"/>
          </a:p>
        </p:txBody>
      </p:sp>
    </p:spTree>
    <p:extLst>
      <p:ext uri="{BB962C8B-B14F-4D97-AF65-F5344CB8AC3E}">
        <p14:creationId xmlns:p14="http://schemas.microsoft.com/office/powerpoint/2010/main" val="2373243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7D380-0F0F-4FE8-9154-BAD8AB10873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A9BCD07-B00A-4B31-97EF-427D0D5C8E48}"/>
              </a:ext>
            </a:extLst>
          </p:cNvPr>
          <p:cNvSpPr>
            <a:spLocks noGrp="1"/>
          </p:cNvSpPr>
          <p:nvPr>
            <p:ph type="dt" sz="half" idx="10"/>
          </p:nvPr>
        </p:nvSpPr>
        <p:spPr/>
        <p:txBody>
          <a:bodyPr/>
          <a:lstStyle/>
          <a:p>
            <a:fld id="{17C1899E-AB5F-4B8B-AC86-FFD56837F1DD}" type="datetimeFigureOut">
              <a:rPr lang="en-GB" smtClean="0"/>
              <a:t>30/06/2022</a:t>
            </a:fld>
            <a:endParaRPr lang="en-GB"/>
          </a:p>
        </p:txBody>
      </p:sp>
      <p:sp>
        <p:nvSpPr>
          <p:cNvPr id="4" name="Footer Placeholder 3">
            <a:extLst>
              <a:ext uri="{FF2B5EF4-FFF2-40B4-BE49-F238E27FC236}">
                <a16:creationId xmlns:a16="http://schemas.microsoft.com/office/drawing/2014/main" id="{6F8DEFEB-CA85-4CA0-B070-C98C96F2E0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9DA6A6-4A16-4DC6-9060-41DDDDBE4E48}"/>
              </a:ext>
            </a:extLst>
          </p:cNvPr>
          <p:cNvSpPr>
            <a:spLocks noGrp="1"/>
          </p:cNvSpPr>
          <p:nvPr>
            <p:ph type="sldNum" sz="quarter" idx="12"/>
          </p:nvPr>
        </p:nvSpPr>
        <p:spPr/>
        <p:txBody>
          <a:bodyPr/>
          <a:lstStyle/>
          <a:p>
            <a:fld id="{5DFFF7CB-267F-48D0-B2D5-C727A51A4B1C}" type="slidenum">
              <a:rPr lang="en-GB" smtClean="0"/>
              <a:t>‹#›</a:t>
            </a:fld>
            <a:endParaRPr lang="en-GB"/>
          </a:p>
        </p:txBody>
      </p:sp>
    </p:spTree>
    <p:extLst>
      <p:ext uri="{BB962C8B-B14F-4D97-AF65-F5344CB8AC3E}">
        <p14:creationId xmlns:p14="http://schemas.microsoft.com/office/powerpoint/2010/main" val="3758751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E1D9B8-98A7-4755-9A27-D7531BC5F428}"/>
              </a:ext>
            </a:extLst>
          </p:cNvPr>
          <p:cNvSpPr>
            <a:spLocks noGrp="1"/>
          </p:cNvSpPr>
          <p:nvPr>
            <p:ph type="dt" sz="half" idx="10"/>
          </p:nvPr>
        </p:nvSpPr>
        <p:spPr/>
        <p:txBody>
          <a:bodyPr/>
          <a:lstStyle/>
          <a:p>
            <a:fld id="{17C1899E-AB5F-4B8B-AC86-FFD56837F1DD}" type="datetimeFigureOut">
              <a:rPr lang="en-GB" smtClean="0"/>
              <a:t>30/06/2022</a:t>
            </a:fld>
            <a:endParaRPr lang="en-GB"/>
          </a:p>
        </p:txBody>
      </p:sp>
      <p:sp>
        <p:nvSpPr>
          <p:cNvPr id="3" name="Footer Placeholder 2">
            <a:extLst>
              <a:ext uri="{FF2B5EF4-FFF2-40B4-BE49-F238E27FC236}">
                <a16:creationId xmlns:a16="http://schemas.microsoft.com/office/drawing/2014/main" id="{D25802B5-6D73-41E9-BE23-8E165D4430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92D0C6-E735-4112-A659-07C33644A9F2}"/>
              </a:ext>
            </a:extLst>
          </p:cNvPr>
          <p:cNvSpPr>
            <a:spLocks noGrp="1"/>
          </p:cNvSpPr>
          <p:nvPr>
            <p:ph type="sldNum" sz="quarter" idx="12"/>
          </p:nvPr>
        </p:nvSpPr>
        <p:spPr/>
        <p:txBody>
          <a:bodyPr/>
          <a:lstStyle/>
          <a:p>
            <a:fld id="{5DFFF7CB-267F-48D0-B2D5-C727A51A4B1C}" type="slidenum">
              <a:rPr lang="en-GB" smtClean="0"/>
              <a:t>‹#›</a:t>
            </a:fld>
            <a:endParaRPr lang="en-GB"/>
          </a:p>
        </p:txBody>
      </p:sp>
    </p:spTree>
    <p:extLst>
      <p:ext uri="{BB962C8B-B14F-4D97-AF65-F5344CB8AC3E}">
        <p14:creationId xmlns:p14="http://schemas.microsoft.com/office/powerpoint/2010/main" val="1058349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C55AD-9A14-4331-A178-F79FFF7C9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D2A00E-5F24-441D-A841-64510895F6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1D937B7-A281-4922-910E-8DFD1F7133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879E8C-AD76-48BC-AE59-C6AF2BE9922A}"/>
              </a:ext>
            </a:extLst>
          </p:cNvPr>
          <p:cNvSpPr>
            <a:spLocks noGrp="1"/>
          </p:cNvSpPr>
          <p:nvPr>
            <p:ph type="dt" sz="half" idx="10"/>
          </p:nvPr>
        </p:nvSpPr>
        <p:spPr/>
        <p:txBody>
          <a:bodyPr/>
          <a:lstStyle/>
          <a:p>
            <a:fld id="{17C1899E-AB5F-4B8B-AC86-FFD56837F1DD}" type="datetimeFigureOut">
              <a:rPr lang="en-GB" smtClean="0"/>
              <a:t>30/06/2022</a:t>
            </a:fld>
            <a:endParaRPr lang="en-GB"/>
          </a:p>
        </p:txBody>
      </p:sp>
      <p:sp>
        <p:nvSpPr>
          <p:cNvPr id="6" name="Footer Placeholder 5">
            <a:extLst>
              <a:ext uri="{FF2B5EF4-FFF2-40B4-BE49-F238E27FC236}">
                <a16:creationId xmlns:a16="http://schemas.microsoft.com/office/drawing/2014/main" id="{518C12D9-144A-4903-B685-7430FA0D54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59FC77-737A-41B1-9DC7-4AA33D81F297}"/>
              </a:ext>
            </a:extLst>
          </p:cNvPr>
          <p:cNvSpPr>
            <a:spLocks noGrp="1"/>
          </p:cNvSpPr>
          <p:nvPr>
            <p:ph type="sldNum" sz="quarter" idx="12"/>
          </p:nvPr>
        </p:nvSpPr>
        <p:spPr/>
        <p:txBody>
          <a:bodyPr/>
          <a:lstStyle/>
          <a:p>
            <a:fld id="{5DFFF7CB-267F-48D0-B2D5-C727A51A4B1C}" type="slidenum">
              <a:rPr lang="en-GB" smtClean="0"/>
              <a:t>‹#›</a:t>
            </a:fld>
            <a:endParaRPr lang="en-GB"/>
          </a:p>
        </p:txBody>
      </p:sp>
    </p:spTree>
    <p:extLst>
      <p:ext uri="{BB962C8B-B14F-4D97-AF65-F5344CB8AC3E}">
        <p14:creationId xmlns:p14="http://schemas.microsoft.com/office/powerpoint/2010/main" val="233014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6D6E5-B561-4619-9294-CF2DCDD22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633B293-A5EF-4030-BACE-8F6E5759AC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F27D9C6-99D9-462D-899F-03A87BD0DB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614D30-B670-4C7B-A366-8EB8CEDCD078}"/>
              </a:ext>
            </a:extLst>
          </p:cNvPr>
          <p:cNvSpPr>
            <a:spLocks noGrp="1"/>
          </p:cNvSpPr>
          <p:nvPr>
            <p:ph type="dt" sz="half" idx="10"/>
          </p:nvPr>
        </p:nvSpPr>
        <p:spPr/>
        <p:txBody>
          <a:bodyPr/>
          <a:lstStyle/>
          <a:p>
            <a:fld id="{17C1899E-AB5F-4B8B-AC86-FFD56837F1DD}" type="datetimeFigureOut">
              <a:rPr lang="en-GB" smtClean="0"/>
              <a:t>30/06/2022</a:t>
            </a:fld>
            <a:endParaRPr lang="en-GB"/>
          </a:p>
        </p:txBody>
      </p:sp>
      <p:sp>
        <p:nvSpPr>
          <p:cNvPr id="6" name="Footer Placeholder 5">
            <a:extLst>
              <a:ext uri="{FF2B5EF4-FFF2-40B4-BE49-F238E27FC236}">
                <a16:creationId xmlns:a16="http://schemas.microsoft.com/office/drawing/2014/main" id="{12B40524-6544-4601-8284-9325F02A6F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9E8ED1-C30E-44AF-9DCE-DDFABC2CA157}"/>
              </a:ext>
            </a:extLst>
          </p:cNvPr>
          <p:cNvSpPr>
            <a:spLocks noGrp="1"/>
          </p:cNvSpPr>
          <p:nvPr>
            <p:ph type="sldNum" sz="quarter" idx="12"/>
          </p:nvPr>
        </p:nvSpPr>
        <p:spPr/>
        <p:txBody>
          <a:bodyPr/>
          <a:lstStyle/>
          <a:p>
            <a:fld id="{5DFFF7CB-267F-48D0-B2D5-C727A51A4B1C}" type="slidenum">
              <a:rPr lang="en-GB" smtClean="0"/>
              <a:t>‹#›</a:t>
            </a:fld>
            <a:endParaRPr lang="en-GB"/>
          </a:p>
        </p:txBody>
      </p:sp>
    </p:spTree>
    <p:extLst>
      <p:ext uri="{BB962C8B-B14F-4D97-AF65-F5344CB8AC3E}">
        <p14:creationId xmlns:p14="http://schemas.microsoft.com/office/powerpoint/2010/main" val="4283282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E4D27D-CF43-482F-ADB3-C1DDF18F5B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1652F-DB7A-4A1D-AB35-563BE838E5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8B1E6F-0DA3-478B-842D-17868E4095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1899E-AB5F-4B8B-AC86-FFD56837F1DD}" type="datetimeFigureOut">
              <a:rPr lang="en-GB" smtClean="0"/>
              <a:t>30/06/2022</a:t>
            </a:fld>
            <a:endParaRPr lang="en-GB"/>
          </a:p>
        </p:txBody>
      </p:sp>
      <p:sp>
        <p:nvSpPr>
          <p:cNvPr id="5" name="Footer Placeholder 4">
            <a:extLst>
              <a:ext uri="{FF2B5EF4-FFF2-40B4-BE49-F238E27FC236}">
                <a16:creationId xmlns:a16="http://schemas.microsoft.com/office/drawing/2014/main" id="{AA873F78-510B-4E7D-8CCD-1EA5BE34B3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7A3D9B4-C3CE-4600-B21D-010E672026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FF7CB-267F-48D0-B2D5-C727A51A4B1C}" type="slidenum">
              <a:rPr lang="en-GB" smtClean="0"/>
              <a:t>‹#›</a:t>
            </a:fld>
            <a:endParaRPr lang="en-GB"/>
          </a:p>
        </p:txBody>
      </p:sp>
    </p:spTree>
    <p:extLst>
      <p:ext uri="{BB962C8B-B14F-4D97-AF65-F5344CB8AC3E}">
        <p14:creationId xmlns:p14="http://schemas.microsoft.com/office/powerpoint/2010/main" val="335164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79C0C04-8223-4618-BFF6-692060EEE494}"/>
              </a:ext>
            </a:extLst>
          </p:cNvPr>
          <p:cNvSpPr>
            <a:spLocks noGrp="1"/>
          </p:cNvSpPr>
          <p:nvPr>
            <p:ph type="subTitle" idx="1"/>
          </p:nvPr>
        </p:nvSpPr>
        <p:spPr/>
        <p:txBody>
          <a:bodyPr/>
          <a:lstStyle/>
          <a:p>
            <a:r>
              <a:rPr lang="si-LK" sz="6600" dirty="0">
                <a:solidFill>
                  <a:srgbClr val="800080"/>
                </a:solidFill>
              </a:rPr>
              <a:t>10 ශ්‍රේණිය</a:t>
            </a:r>
            <a:endParaRPr lang="en-GB" sz="6600" dirty="0">
              <a:solidFill>
                <a:srgbClr val="800080"/>
              </a:solidFill>
            </a:endParaRPr>
          </a:p>
          <a:p>
            <a:r>
              <a:rPr lang="si-LK" sz="3200" dirty="0">
                <a:solidFill>
                  <a:srgbClr val="800080"/>
                </a:solidFill>
              </a:rPr>
              <a:t>ඉදිරිපත් කිරීම- බී. ජී. අයි. පී. ගමගේ </a:t>
            </a:r>
          </a:p>
          <a:p>
            <a:endParaRPr lang="en-GB" dirty="0"/>
          </a:p>
        </p:txBody>
      </p:sp>
      <p:pic>
        <p:nvPicPr>
          <p:cNvPr id="5" name="Picture 4">
            <a:extLst>
              <a:ext uri="{FF2B5EF4-FFF2-40B4-BE49-F238E27FC236}">
                <a16:creationId xmlns:a16="http://schemas.microsoft.com/office/drawing/2014/main" id="{E7F639D7-5096-4A79-BB85-DC6EBCAD73F3}"/>
              </a:ext>
            </a:extLst>
          </p:cNvPr>
          <p:cNvPicPr>
            <a:picLocks noChangeAspect="1"/>
          </p:cNvPicPr>
          <p:nvPr/>
        </p:nvPicPr>
        <p:blipFill>
          <a:blip r:embed="rId4"/>
          <a:stretch>
            <a:fillRect/>
          </a:stretch>
        </p:blipFill>
        <p:spPr>
          <a:xfrm>
            <a:off x="1704109" y="331643"/>
            <a:ext cx="8963891" cy="1517939"/>
          </a:xfrm>
          <a:prstGeom prst="rect">
            <a:avLst/>
          </a:prstGeom>
        </p:spPr>
      </p:pic>
      <p:pic>
        <p:nvPicPr>
          <p:cNvPr id="2" name="Audio 1">
            <a:hlinkClick r:id="" action="ppaction://media"/>
            <a:extLst>
              <a:ext uri="{FF2B5EF4-FFF2-40B4-BE49-F238E27FC236}">
                <a16:creationId xmlns:a16="http://schemas.microsoft.com/office/drawing/2014/main" id="{4C12CD5F-CD59-4C8F-9C38-B464A07C386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33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692DB1B-1AFB-4F43-9A0A-7EB20CEEF2B0}"/>
              </a:ext>
            </a:extLst>
          </p:cNvPr>
          <p:cNvSpPr>
            <a:spLocks noGrp="1"/>
          </p:cNvSpPr>
          <p:nvPr>
            <p:ph idx="1"/>
          </p:nvPr>
        </p:nvSpPr>
        <p:spPr>
          <a:xfrm>
            <a:off x="117764" y="121515"/>
            <a:ext cx="10515600" cy="3044248"/>
          </a:xfrm>
        </p:spPr>
        <p:txBody>
          <a:bodyPr/>
          <a:lstStyle/>
          <a:p>
            <a:r>
              <a:rPr lang="si-LK" dirty="0"/>
              <a:t>ඉගැන්වීම සදහා ගුරුවරයාට ආධාරකයක් වීම</a:t>
            </a:r>
          </a:p>
          <a:p>
            <a:pPr lvl="2"/>
            <a:r>
              <a:rPr lang="si-LK" dirty="0"/>
              <a:t>විස්තර කරදීමට අපහසු පාඩම් සදහා රූප සටහන් , සජීවීකරණ සහ වීඩියෝ දර්ශන පෙන්වීම</a:t>
            </a:r>
          </a:p>
          <a:p>
            <a:pPr lvl="2"/>
            <a:r>
              <a:rPr lang="si-LK" dirty="0"/>
              <a:t>ඉලෙක්ට්‍රොනික් සමර්පණ  යොදා ගනිමින් විෂයයට ආකර්ෂණයක් ඇතිකිරීම</a:t>
            </a:r>
          </a:p>
          <a:p>
            <a:pPr lvl="2"/>
            <a:r>
              <a:rPr lang="si-LK" dirty="0"/>
              <a:t>පරිගණකය යොදා ගනිමින් පාඩම් සටහන් සකස් කිරීම</a:t>
            </a:r>
          </a:p>
          <a:p>
            <a:pPr lvl="2"/>
            <a:r>
              <a:rPr lang="si-LK" dirty="0"/>
              <a:t>අන්තර්ජාලය මගින් විෂයන්ට අවශ්‍ය තොරතුරු ලබා ගැනීම</a:t>
            </a:r>
          </a:p>
          <a:p>
            <a:r>
              <a:rPr lang="si-LK" dirty="0"/>
              <a:t>ඉගෙනුම් කළමනාකරණය </a:t>
            </a:r>
            <a:r>
              <a:rPr lang="en-GB" dirty="0"/>
              <a:t>(LMS- Learning Management System)</a:t>
            </a:r>
            <a:endParaRPr lang="si-LK" dirty="0"/>
          </a:p>
          <a:p>
            <a:pPr lvl="2"/>
            <a:r>
              <a:rPr lang="si-LK" dirty="0"/>
              <a:t>පාසල් අධ්‍යාපන කළමනාකරණය සහ උසස් අධ්‍යාපන කළමනාකරණය  සදහා ඉගෙනුම් කළමනාකරණ පද්ධතියක් යොදා ගැනීම බොහෝ රටවල දක්නට ඇත.</a:t>
            </a:r>
            <a:endParaRPr lang="en-GB" dirty="0">
              <a:latin typeface="Iskoola Pota" panose="02010503010101010104" pitchFamily="2" charset="0"/>
              <a:cs typeface="Iskoola Pota" panose="02010503010101010104" pitchFamily="2" charset="0"/>
            </a:endParaRPr>
          </a:p>
        </p:txBody>
      </p:sp>
      <p:pic>
        <p:nvPicPr>
          <p:cNvPr id="6" name="Picture 5">
            <a:extLst>
              <a:ext uri="{FF2B5EF4-FFF2-40B4-BE49-F238E27FC236}">
                <a16:creationId xmlns:a16="http://schemas.microsoft.com/office/drawing/2014/main" id="{8208849E-B27D-4380-80ED-1F38DCD4EC0F}"/>
              </a:ext>
            </a:extLst>
          </p:cNvPr>
          <p:cNvPicPr>
            <a:picLocks noChangeAspect="1"/>
          </p:cNvPicPr>
          <p:nvPr/>
        </p:nvPicPr>
        <p:blipFill>
          <a:blip r:embed="rId2"/>
          <a:stretch>
            <a:fillRect/>
          </a:stretch>
        </p:blipFill>
        <p:spPr>
          <a:xfrm>
            <a:off x="2635394" y="3041073"/>
            <a:ext cx="5286375" cy="4648200"/>
          </a:xfrm>
          <a:prstGeom prst="rect">
            <a:avLst/>
          </a:prstGeom>
        </p:spPr>
      </p:pic>
    </p:spTree>
    <p:extLst>
      <p:ext uri="{BB962C8B-B14F-4D97-AF65-F5344CB8AC3E}">
        <p14:creationId xmlns:p14="http://schemas.microsoft.com/office/powerpoint/2010/main" val="2351333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9E1C79-223F-4883-AA63-7E43735147A4}"/>
              </a:ext>
            </a:extLst>
          </p:cNvPr>
          <p:cNvSpPr>
            <a:spLocks noGrp="1"/>
          </p:cNvSpPr>
          <p:nvPr>
            <p:ph idx="1"/>
          </p:nvPr>
        </p:nvSpPr>
        <p:spPr>
          <a:xfrm>
            <a:off x="214745" y="190788"/>
            <a:ext cx="10515600" cy="4351338"/>
          </a:xfrm>
        </p:spPr>
        <p:txBody>
          <a:bodyPr/>
          <a:lstStyle/>
          <a:p>
            <a:r>
              <a:rPr lang="si-LK" dirty="0"/>
              <a:t>සැමවිටම උසස් අධ්‍යාපනයට ළ</a:t>
            </a:r>
            <a:r>
              <a:rPr lang="si-LK" dirty="0">
                <a:latin typeface="Iskoola Pota" panose="02010503010101010104" pitchFamily="2" charset="0"/>
                <a:cs typeface="Iskoola Pota" panose="02010503010101010104" pitchFamily="2" charset="0"/>
              </a:rPr>
              <a:t>ඟාවීමේ හැකියාව</a:t>
            </a:r>
          </a:p>
          <a:p>
            <a:pPr lvl="1"/>
            <a:r>
              <a:rPr lang="si-LK" dirty="0">
                <a:latin typeface="Iskoola Pota" panose="02010503010101010104" pitchFamily="2" charset="0"/>
                <a:cs typeface="Iskoola Pota" panose="02010503010101010104" pitchFamily="2" charset="0"/>
              </a:rPr>
              <a:t>ඕනෑම රටක සිට තමන්ට කැමති ආකාරයේ අධ්‍යාපන ආයතනයක් හා සම්බන්ධ වී අඩු වියදමකින් උසස් පාඨමාලාවක් හැදෑරිය හැක. මෙය මාර්ගස්ථ උසස් අධ්‍යාපනය ලෙස හැදින්වේ. </a:t>
            </a:r>
            <a:r>
              <a:rPr lang="en-GB" dirty="0">
                <a:latin typeface="Iskoola Pota" panose="02010503010101010104" pitchFamily="2" charset="0"/>
                <a:cs typeface="Iskoola Pota" panose="02010503010101010104" pitchFamily="2" charset="0"/>
              </a:rPr>
              <a:t>( Online Distance Learning)</a:t>
            </a:r>
            <a:endParaRPr lang="en-GB" dirty="0"/>
          </a:p>
        </p:txBody>
      </p:sp>
      <p:pic>
        <p:nvPicPr>
          <p:cNvPr id="5" name="Picture 4">
            <a:extLst>
              <a:ext uri="{FF2B5EF4-FFF2-40B4-BE49-F238E27FC236}">
                <a16:creationId xmlns:a16="http://schemas.microsoft.com/office/drawing/2014/main" id="{D494DE1E-A2B1-4123-9CA8-692A41C40B7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995794" y="1949594"/>
            <a:ext cx="8231333" cy="3647642"/>
          </a:xfrm>
          <a:prstGeom prst="rect">
            <a:avLst/>
          </a:prstGeom>
        </p:spPr>
      </p:pic>
    </p:spTree>
    <p:extLst>
      <p:ext uri="{BB962C8B-B14F-4D97-AF65-F5344CB8AC3E}">
        <p14:creationId xmlns:p14="http://schemas.microsoft.com/office/powerpoint/2010/main" val="352498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7DC1F-3FF2-434C-BB75-5DF9A27CD362}"/>
              </a:ext>
            </a:extLst>
          </p:cNvPr>
          <p:cNvSpPr>
            <a:spLocks noGrp="1"/>
          </p:cNvSpPr>
          <p:nvPr>
            <p:ph type="title"/>
          </p:nvPr>
        </p:nvSpPr>
        <p:spPr/>
        <p:txBody>
          <a:bodyPr/>
          <a:lstStyle/>
          <a:p>
            <a:r>
              <a:rPr lang="si-LK" dirty="0"/>
              <a:t>සෞඛ්‍ය ක්ෂේත්‍රයේ යෙදවුම් </a:t>
            </a:r>
            <a:endParaRPr lang="en-GB" dirty="0"/>
          </a:p>
        </p:txBody>
      </p:sp>
      <p:sp>
        <p:nvSpPr>
          <p:cNvPr id="3" name="Content Placeholder 2">
            <a:extLst>
              <a:ext uri="{FF2B5EF4-FFF2-40B4-BE49-F238E27FC236}">
                <a16:creationId xmlns:a16="http://schemas.microsoft.com/office/drawing/2014/main" id="{C48790BC-06F4-4DFB-B20C-735C39B8ADE6}"/>
              </a:ext>
            </a:extLst>
          </p:cNvPr>
          <p:cNvSpPr>
            <a:spLocks noGrp="1"/>
          </p:cNvSpPr>
          <p:nvPr>
            <p:ph idx="1"/>
          </p:nvPr>
        </p:nvSpPr>
        <p:spPr/>
        <p:txBody>
          <a:bodyPr/>
          <a:lstStyle/>
          <a:p>
            <a:pPr marL="514350" indent="-514350">
              <a:buFont typeface="+mj-lt"/>
              <a:buAutoNum type="arabicPeriod"/>
            </a:pPr>
            <a:r>
              <a:rPr lang="si-LK" dirty="0"/>
              <a:t>රෝග හදුනා ගැනීමට සහ ප්‍රතිකාර ලබා දීමට නවීන තාක්ෂණයෙන් යුක්ත උපකරණ භාවිතය</a:t>
            </a:r>
          </a:p>
          <a:p>
            <a:pPr lvl="2"/>
            <a:r>
              <a:rPr lang="si-LK" dirty="0"/>
              <a:t>උදාහරණ 1-  පරිගණකගත ආක්ෂක ශරීර ස්තර එක්ස්රේ යන්ත්‍රය </a:t>
            </a:r>
            <a:r>
              <a:rPr lang="en-GB" dirty="0"/>
              <a:t>(CAT)</a:t>
            </a:r>
            <a:endParaRPr lang="si-LK" dirty="0"/>
          </a:p>
          <a:p>
            <a:pPr lvl="3"/>
            <a:r>
              <a:rPr lang="si-LK" dirty="0"/>
              <a:t>මෙමගින් ශරීරයේ අභ්‍යන්තර කොටස් වෙන් වෙන් වශයෙන් ත්‍රිමාණ ලෙස රූප ගත කළ හැකිය. </a:t>
            </a:r>
          </a:p>
          <a:p>
            <a:pPr lvl="3"/>
            <a:r>
              <a:rPr lang="si-LK" dirty="0"/>
              <a:t>	</a:t>
            </a:r>
            <a:endParaRPr lang="en-GB" dirty="0"/>
          </a:p>
        </p:txBody>
      </p:sp>
      <p:pic>
        <p:nvPicPr>
          <p:cNvPr id="5" name="Picture 4">
            <a:extLst>
              <a:ext uri="{FF2B5EF4-FFF2-40B4-BE49-F238E27FC236}">
                <a16:creationId xmlns:a16="http://schemas.microsoft.com/office/drawing/2014/main" id="{B9884A73-617B-4E94-BFA0-DE9B2E645B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3458" y="4001294"/>
            <a:ext cx="3017520" cy="2438400"/>
          </a:xfrm>
          <a:prstGeom prst="rect">
            <a:avLst/>
          </a:prstGeom>
        </p:spPr>
      </p:pic>
    </p:spTree>
    <p:extLst>
      <p:ext uri="{BB962C8B-B14F-4D97-AF65-F5344CB8AC3E}">
        <p14:creationId xmlns:p14="http://schemas.microsoft.com/office/powerpoint/2010/main" val="129927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E2BBFE-51CE-45F6-8CD3-EA7C572A6EF1}"/>
              </a:ext>
            </a:extLst>
          </p:cNvPr>
          <p:cNvSpPr>
            <a:spLocks noGrp="1"/>
          </p:cNvSpPr>
          <p:nvPr>
            <p:ph idx="1"/>
          </p:nvPr>
        </p:nvSpPr>
        <p:spPr>
          <a:xfrm>
            <a:off x="367145" y="370898"/>
            <a:ext cx="10515600" cy="3452957"/>
          </a:xfrm>
        </p:spPr>
        <p:txBody>
          <a:bodyPr/>
          <a:lstStyle/>
          <a:p>
            <a:r>
              <a:rPr lang="si-LK" dirty="0"/>
              <a:t>උදාහරණ 2- චුම්භක අනුනාද මූර්තන යන්ත්‍රය </a:t>
            </a:r>
            <a:r>
              <a:rPr lang="en-GB" dirty="0"/>
              <a:t>(MRI)</a:t>
            </a:r>
          </a:p>
          <a:p>
            <a:pPr lvl="1"/>
            <a:r>
              <a:rPr lang="si-LK" dirty="0"/>
              <a:t>ශරීරයේ අභ්‍යන්තර කොටස් වල සවිස්තරාත්මක රූප සටහන් මෙමගින් ලබා ගත හැක. </a:t>
            </a:r>
          </a:p>
          <a:p>
            <a:pPr lvl="1"/>
            <a:endParaRPr lang="en-GB" dirty="0"/>
          </a:p>
        </p:txBody>
      </p:sp>
      <p:pic>
        <p:nvPicPr>
          <p:cNvPr id="5" name="Picture 4">
            <a:extLst>
              <a:ext uri="{FF2B5EF4-FFF2-40B4-BE49-F238E27FC236}">
                <a16:creationId xmlns:a16="http://schemas.microsoft.com/office/drawing/2014/main" id="{FE56F3F7-A5B5-4E96-BC15-3E30DA220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566" y="1413164"/>
            <a:ext cx="4290548" cy="2150052"/>
          </a:xfrm>
          <a:prstGeom prst="rect">
            <a:avLst/>
          </a:prstGeom>
        </p:spPr>
      </p:pic>
      <p:sp>
        <p:nvSpPr>
          <p:cNvPr id="6" name="TextBox 5">
            <a:extLst>
              <a:ext uri="{FF2B5EF4-FFF2-40B4-BE49-F238E27FC236}">
                <a16:creationId xmlns:a16="http://schemas.microsoft.com/office/drawing/2014/main" id="{1D6A2007-7D55-4891-B620-DF59B5C8A498}"/>
              </a:ext>
            </a:extLst>
          </p:cNvPr>
          <p:cNvSpPr txBox="1"/>
          <p:nvPr/>
        </p:nvSpPr>
        <p:spPr>
          <a:xfrm>
            <a:off x="242454" y="3823855"/>
            <a:ext cx="11374582" cy="1209049"/>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i-LK" sz="2800" b="0" i="0" u="none" strike="noStrike" kern="1200" cap="none" spc="0" normalizeH="0" baseline="0" noProof="0" dirty="0">
                <a:ln>
                  <a:noFill/>
                </a:ln>
                <a:solidFill>
                  <a:prstClr val="black"/>
                </a:solidFill>
                <a:effectLst/>
                <a:uLnTx/>
                <a:uFillTx/>
                <a:latin typeface="Calibri" panose="020F0502020204030204"/>
                <a:ea typeface="+mn-ea"/>
                <a:cs typeface="Iskoola Pota" panose="02010503010101010104" pitchFamily="2" charset="0"/>
              </a:rPr>
              <a:t>උදාහරණ 3- විද්‍යුත් තන්තු රේඛීය යන්ත්‍රය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ECG)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i-LK" sz="2400" b="0" i="0" u="none" strike="noStrike" kern="1200" cap="none" spc="0" normalizeH="0" baseline="0" noProof="0" dirty="0">
                <a:ln>
                  <a:noFill/>
                </a:ln>
                <a:solidFill>
                  <a:prstClr val="black"/>
                </a:solidFill>
                <a:effectLst/>
                <a:uLnTx/>
                <a:uFillTx/>
                <a:latin typeface="Calibri" panose="020F0502020204030204"/>
                <a:ea typeface="+mn-ea"/>
                <a:cs typeface="Iskoola Pota" panose="02010503010101010104" pitchFamily="2" charset="0"/>
              </a:rPr>
              <a:t>හෘද ස්පන්දනය නිරීක්ෂණය කිරීම සදහා යොදා ගැනේ. හෘදයේ ඇතිවන විද්‍යුත් ස්පන්දනයට අනුව නිපදවන තරංග ප්‍රස්තාරික කඩදාසියක සටහන් වේ.</a:t>
            </a:r>
          </a:p>
        </p:txBody>
      </p:sp>
      <p:pic>
        <p:nvPicPr>
          <p:cNvPr id="7" name="Picture 6">
            <a:extLst>
              <a:ext uri="{FF2B5EF4-FFF2-40B4-BE49-F238E27FC236}">
                <a16:creationId xmlns:a16="http://schemas.microsoft.com/office/drawing/2014/main" id="{BB260C01-119C-4A98-91BE-5918EFE07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012" y="4813156"/>
            <a:ext cx="2553512" cy="2044844"/>
          </a:xfrm>
          <a:prstGeom prst="rect">
            <a:avLst/>
          </a:prstGeom>
        </p:spPr>
      </p:pic>
    </p:spTree>
    <p:extLst>
      <p:ext uri="{BB962C8B-B14F-4D97-AF65-F5344CB8AC3E}">
        <p14:creationId xmlns:p14="http://schemas.microsoft.com/office/powerpoint/2010/main" val="4201634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595ED9-DD46-49AC-93B1-2D7F2A4CCE23}"/>
              </a:ext>
            </a:extLst>
          </p:cNvPr>
          <p:cNvSpPr>
            <a:spLocks noGrp="1"/>
          </p:cNvSpPr>
          <p:nvPr>
            <p:ph idx="1"/>
          </p:nvPr>
        </p:nvSpPr>
        <p:spPr>
          <a:xfrm>
            <a:off x="200891" y="329334"/>
            <a:ext cx="11506200" cy="6528665"/>
          </a:xfrm>
        </p:spPr>
        <p:txBody>
          <a:bodyPr>
            <a:normAutofit/>
          </a:bodyPr>
          <a:lstStyle/>
          <a:p>
            <a:r>
              <a:rPr lang="si-LK" dirty="0"/>
              <a:t>උදාහරණ 4-හෘද</a:t>
            </a:r>
            <a:r>
              <a:rPr lang="en-GB" dirty="0"/>
              <a:t> </a:t>
            </a:r>
            <a:r>
              <a:rPr lang="si-LK" dirty="0"/>
              <a:t>රෝග තිරගැන්වීමේ යන්ත්‍රය (</a:t>
            </a:r>
            <a:r>
              <a:rPr lang="en-GB" dirty="0"/>
              <a:t>Cardiac Screening Machine)</a:t>
            </a:r>
          </a:p>
          <a:p>
            <a:pPr lvl="1"/>
            <a:r>
              <a:rPr lang="si-LK" dirty="0"/>
              <a:t>හෘදයේ ක්‍රියාකාරීත්වය එනම් හෘදයේ රුධිර නාල සිහින් වීම වැනි ආසාදන පරිගණක තිරයක දැක්වීම මෙම යන්ත්‍රය මගින් සිදුවේ. </a:t>
            </a:r>
            <a:endParaRPr lang="en-GB" dirty="0"/>
          </a:p>
          <a:p>
            <a:pPr lvl="1"/>
            <a:endParaRPr lang="en-GB" dirty="0"/>
          </a:p>
          <a:p>
            <a:pPr lvl="1"/>
            <a:endParaRPr lang="en-GB" dirty="0"/>
          </a:p>
          <a:p>
            <a:pPr lvl="1"/>
            <a:endParaRPr lang="en-GB" dirty="0"/>
          </a:p>
          <a:p>
            <a:pPr lvl="1"/>
            <a:endParaRPr lang="si-LK" dirty="0"/>
          </a:p>
          <a:p>
            <a:r>
              <a:rPr lang="si-LK" dirty="0"/>
              <a:t>උදාහරණ 5-විද්‍යුත් නිකර්පර රේඛණ යන්ත්‍රය (</a:t>
            </a:r>
            <a:r>
              <a:rPr lang="en-GB" dirty="0"/>
              <a:t>EEG)</a:t>
            </a:r>
          </a:p>
          <a:p>
            <a:pPr lvl="1"/>
            <a:r>
              <a:rPr lang="si-LK" dirty="0"/>
              <a:t>මොළයේ ක්‍රියාකාරීත්වය රූපවාහිනී තිරයක සටහන් කරනු ලබයි</a:t>
            </a:r>
          </a:p>
          <a:p>
            <a:r>
              <a:rPr lang="si-LK" dirty="0"/>
              <a:t>උදාහරණ 6 - රුධිරයේ සීනි පරීක්ෂා කිරීමේ උපකරණය</a:t>
            </a:r>
            <a:endParaRPr lang="en-GB" dirty="0"/>
          </a:p>
          <a:p>
            <a:endParaRPr lang="en-GB" dirty="0"/>
          </a:p>
          <a:p>
            <a:endParaRPr lang="si-LK" dirty="0"/>
          </a:p>
          <a:p>
            <a:r>
              <a:rPr lang="si-LK" dirty="0"/>
              <a:t>උදාහරණ 7- රුධිර පීඩනය මනින යන්ත්‍රය</a:t>
            </a:r>
          </a:p>
          <a:p>
            <a:pPr lvl="1"/>
            <a:endParaRPr lang="en-GB" dirty="0"/>
          </a:p>
          <a:p>
            <a:pPr marL="0" indent="0">
              <a:buNone/>
            </a:pPr>
            <a:endParaRPr lang="en-GB" dirty="0"/>
          </a:p>
          <a:p>
            <a:endParaRPr lang="en-GB" dirty="0"/>
          </a:p>
        </p:txBody>
      </p:sp>
      <p:pic>
        <p:nvPicPr>
          <p:cNvPr id="1028" name="Picture 4" descr="Bed Side Cardiac Monitor, Medical Monitor, Patient Monitor, ICU Monitor,  Physiological Monitor, Hospital Patient Monitor in Chittaranjan Avenue,  Kolkata , New Scientific Mart | ID: 6582816133">
            <a:extLst>
              <a:ext uri="{FF2B5EF4-FFF2-40B4-BE49-F238E27FC236}">
                <a16:creationId xmlns:a16="http://schemas.microsoft.com/office/drawing/2014/main" id="{AC4E83E7-82C0-4C6F-805B-45BF05CCA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9851" y="1143000"/>
            <a:ext cx="3130261"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n wired eeg machine electroencephalograph which Stock Footage Video (100%  Royalty-free) 3633125 | Shutterstock">
            <a:extLst>
              <a:ext uri="{FF2B5EF4-FFF2-40B4-BE49-F238E27FC236}">
                <a16:creationId xmlns:a16="http://schemas.microsoft.com/office/drawing/2014/main" id="{E8873DE3-F7FB-4EEB-9855-5D9D13F65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1944" y="2905990"/>
            <a:ext cx="2963315" cy="166947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Buy Care Touch Diabetes Testing Kit - Blood Glucose Monitor Kit with 100 Blood  Sugar Test Strips, 1 Lancing Device, 30 Gauge Lancets 100 Count and  Carrying Case Online in Sri Lanka. B076VSN7TR">
            <a:extLst>
              <a:ext uri="{FF2B5EF4-FFF2-40B4-BE49-F238E27FC236}">
                <a16:creationId xmlns:a16="http://schemas.microsoft.com/office/drawing/2014/main" id="{84024164-9C88-4953-87CC-51D39FD84D9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2" descr="Buy Care Touch Diabetes Testing Kit - Blood Glucose Monitor Kit with 100 Blood  Sugar Test Strips, 1 Lancing Device, 30 Gauge Lancets 100 Count and  Carrying Case Online in Sri Lanka. B076VSN7TR">
            <a:extLst>
              <a:ext uri="{FF2B5EF4-FFF2-40B4-BE49-F238E27FC236}">
                <a16:creationId xmlns:a16="http://schemas.microsoft.com/office/drawing/2014/main" id="{B0E4A938-E1AC-4AF8-83DF-E8EE09C2A1DD}"/>
              </a:ext>
            </a:extLst>
          </p:cNvPr>
          <p:cNvSpPr>
            <a:spLocks noChangeAspect="1" noChangeArrowheads="1"/>
          </p:cNvSpPr>
          <p:nvPr/>
        </p:nvSpPr>
        <p:spPr bwMode="auto">
          <a:xfrm>
            <a:off x="6096000" y="2015836"/>
            <a:ext cx="1717964" cy="17179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Buy Care Touch Diabetes Testing Kit - Blood Glucose Monitor Kit with 100 Blood  Sugar Test Strips, 1 Lancing Device, 30 Gauge Lancets 100 Count and  Carrying Case Online in Sri Lanka. B076VSN7TR">
            <a:extLst>
              <a:ext uri="{FF2B5EF4-FFF2-40B4-BE49-F238E27FC236}">
                <a16:creationId xmlns:a16="http://schemas.microsoft.com/office/drawing/2014/main" id="{1BDE2640-B7D5-4A2B-AFB1-40201F6612C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a:extLst>
              <a:ext uri="{FF2B5EF4-FFF2-40B4-BE49-F238E27FC236}">
                <a16:creationId xmlns:a16="http://schemas.microsoft.com/office/drawing/2014/main" id="{E8994D1C-0C7C-4DB0-BED3-B3DDBBDA3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7770" y="4461163"/>
            <a:ext cx="1248647" cy="1128777"/>
          </a:xfrm>
          <a:prstGeom prst="rect">
            <a:avLst/>
          </a:prstGeom>
        </p:spPr>
      </p:pic>
      <p:pic>
        <p:nvPicPr>
          <p:cNvPr id="1042" name="Picture 18" descr="Blood Pressure Monitors – Unique Pharmacy">
            <a:extLst>
              <a:ext uri="{FF2B5EF4-FFF2-40B4-BE49-F238E27FC236}">
                <a16:creationId xmlns:a16="http://schemas.microsoft.com/office/drawing/2014/main" id="{C683BCD8-E67B-4FF7-8E18-DBC9ACA3B2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2483" y="5292065"/>
            <a:ext cx="2098964" cy="2098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117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AD6CD6-B2D7-4B14-AE73-77921BF0DD48}"/>
              </a:ext>
            </a:extLst>
          </p:cNvPr>
          <p:cNvSpPr>
            <a:spLocks noGrp="1"/>
          </p:cNvSpPr>
          <p:nvPr>
            <p:ph idx="1"/>
          </p:nvPr>
        </p:nvSpPr>
        <p:spPr>
          <a:xfrm>
            <a:off x="103910" y="183862"/>
            <a:ext cx="10515600" cy="3245138"/>
          </a:xfrm>
        </p:spPr>
        <p:txBody>
          <a:bodyPr>
            <a:normAutofit lnSpcReduction="10000"/>
          </a:bodyPr>
          <a:lstStyle/>
          <a:p>
            <a:pPr marL="514350" indent="-514350">
              <a:buFont typeface="+mj-lt"/>
              <a:buAutoNum type="arabicPeriod" startAt="2"/>
            </a:pPr>
            <a:r>
              <a:rPr lang="si-LK" dirty="0"/>
              <a:t>දුරස්ථ සෞඛ්‍ය රැකවරණය </a:t>
            </a:r>
            <a:r>
              <a:rPr lang="en-GB" dirty="0"/>
              <a:t>(Telemedicine)</a:t>
            </a:r>
            <a:endParaRPr lang="si-LK" dirty="0"/>
          </a:p>
          <a:p>
            <a:pPr lvl="2"/>
            <a:r>
              <a:rPr lang="si-LK" dirty="0"/>
              <a:t>රෝහලකින් පිටත ස්ථානයක සිටින රෝගියෙකු නිරීක්ෂණය කිරීම හෝ රෝගියා අසල සිටින සෞඛ්‍ය සේවකයෙකුගෙන් හෝ‍  වෛද්‍යවරයෙකු මගින් ප්‍රතිකාර කිරීම දුරස්ථ සෞඛ්‍ය රැකවරණය වේ. </a:t>
            </a:r>
            <a:endParaRPr lang="en-GB" dirty="0"/>
          </a:p>
          <a:p>
            <a:pPr lvl="1"/>
            <a:r>
              <a:rPr lang="si-LK" dirty="0"/>
              <a:t>වාසි </a:t>
            </a:r>
          </a:p>
          <a:p>
            <a:pPr lvl="2"/>
            <a:r>
              <a:rPr lang="si-LK" dirty="0"/>
              <a:t>උදාහරණ 1- දුරස්ථ සෞඛ්‍ය උවටැන්</a:t>
            </a:r>
          </a:p>
          <a:p>
            <a:pPr lvl="2"/>
            <a:r>
              <a:rPr lang="si-LK" dirty="0"/>
              <a:t>උදාහරණ 2- නිවසේ සිට අධීක්ෂණය</a:t>
            </a:r>
          </a:p>
          <a:p>
            <a:pPr lvl="2"/>
            <a:r>
              <a:rPr lang="si-LK" dirty="0"/>
              <a:t>උදාහරණ 3- උපදෙස් ලබා ගැනීම</a:t>
            </a:r>
          </a:p>
          <a:p>
            <a:pPr lvl="2"/>
            <a:r>
              <a:rPr lang="si-LK" dirty="0"/>
              <a:t>උදාහරණ 4- දුරස්ථ ශල්‍ය කර්ම</a:t>
            </a:r>
          </a:p>
          <a:p>
            <a:pPr lvl="2"/>
            <a:r>
              <a:rPr lang="si-LK" dirty="0"/>
              <a:t>උදාහරණ 5- දුරස්ථ පුහුණුව</a:t>
            </a:r>
          </a:p>
          <a:p>
            <a:pPr marL="914400" lvl="2" indent="0">
              <a:buNone/>
            </a:pPr>
            <a:endParaRPr lang="en-GB" dirty="0"/>
          </a:p>
        </p:txBody>
      </p:sp>
      <p:pic>
        <p:nvPicPr>
          <p:cNvPr id="2054" name="Picture 6" descr="Telemedicine connects women in the Brazilian Amazon to remote health  services | United Nations Population Fund">
            <a:extLst>
              <a:ext uri="{FF2B5EF4-FFF2-40B4-BE49-F238E27FC236}">
                <a16:creationId xmlns:a16="http://schemas.microsoft.com/office/drawing/2014/main" id="{F9172978-236F-4E3B-942C-F66794D466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285" y="4253346"/>
            <a:ext cx="2721429"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තොරතුරු හා සන්නිවේදන තාක්ෂණයේ යෙදවුම්">
            <a:extLst>
              <a:ext uri="{FF2B5EF4-FFF2-40B4-BE49-F238E27FC236}">
                <a16:creationId xmlns:a16="http://schemas.microsoft.com/office/drawing/2014/main" id="{D8FCCDBD-A54C-4039-8A2B-66A7D291F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708" y="3769303"/>
            <a:ext cx="2410690" cy="211195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යෝධ සෛල ගෙඩියක්: ප්රතිකාර හා බහාලූ">
            <a:extLst>
              <a:ext uri="{FF2B5EF4-FFF2-40B4-BE49-F238E27FC236}">
                <a16:creationId xmlns:a16="http://schemas.microsoft.com/office/drawing/2014/main" id="{B6B9D4B7-50A4-4E0C-90A3-B967C9EE12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578" y="1281227"/>
            <a:ext cx="3001241" cy="199796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තොරතුරු හා සන්නිවේදන තාක්ෂණයේ යෙදවුම්">
            <a:extLst>
              <a:ext uri="{FF2B5EF4-FFF2-40B4-BE49-F238E27FC236}">
                <a16:creationId xmlns:a16="http://schemas.microsoft.com/office/drawing/2014/main" id="{5B4DC7D2-1592-4C74-BF72-6F4B837219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3060" y="4253346"/>
            <a:ext cx="2716232" cy="228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78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9B01-9CC4-40A1-8382-9CAAD230B4C1}"/>
              </a:ext>
            </a:extLst>
          </p:cNvPr>
          <p:cNvSpPr>
            <a:spLocks noGrp="1"/>
          </p:cNvSpPr>
          <p:nvPr>
            <p:ph type="title"/>
          </p:nvPr>
        </p:nvSpPr>
        <p:spPr>
          <a:xfrm>
            <a:off x="145473" y="1"/>
            <a:ext cx="10515600" cy="1011382"/>
          </a:xfrm>
        </p:spPr>
        <p:txBody>
          <a:bodyPr/>
          <a:lstStyle/>
          <a:p>
            <a:r>
              <a:rPr lang="si-LK" dirty="0"/>
              <a:t>කෘෂි කර්මාන්තයේ යෙදවුම් </a:t>
            </a:r>
            <a:endParaRPr lang="en-GB" dirty="0"/>
          </a:p>
        </p:txBody>
      </p:sp>
      <p:sp>
        <p:nvSpPr>
          <p:cNvPr id="3" name="Content Placeholder 2">
            <a:extLst>
              <a:ext uri="{FF2B5EF4-FFF2-40B4-BE49-F238E27FC236}">
                <a16:creationId xmlns:a16="http://schemas.microsoft.com/office/drawing/2014/main" id="{9A45A9B1-7B35-466D-AA02-D3175F9CAF98}"/>
              </a:ext>
            </a:extLst>
          </p:cNvPr>
          <p:cNvSpPr>
            <a:spLocks noGrp="1"/>
          </p:cNvSpPr>
          <p:nvPr>
            <p:ph idx="1"/>
          </p:nvPr>
        </p:nvSpPr>
        <p:spPr>
          <a:xfrm>
            <a:off x="387928" y="1011383"/>
            <a:ext cx="10515600" cy="6168447"/>
          </a:xfrm>
        </p:spPr>
        <p:txBody>
          <a:bodyPr>
            <a:normAutofit/>
          </a:bodyPr>
          <a:lstStyle/>
          <a:p>
            <a:r>
              <a:rPr lang="si-LK" dirty="0"/>
              <a:t>ගොවිතැනට</a:t>
            </a:r>
          </a:p>
          <a:p>
            <a:pPr lvl="2">
              <a:buFont typeface="Wingdings" panose="05000000000000000000" pitchFamily="2" charset="2"/>
              <a:buChar char="v"/>
            </a:pPr>
            <a:r>
              <a:rPr lang="si-LK" dirty="0"/>
              <a:t>කාලගුණ මිනුම් යන්ත්‍ර</a:t>
            </a:r>
          </a:p>
          <a:p>
            <a:pPr lvl="2">
              <a:buFont typeface="Wingdings" panose="05000000000000000000" pitchFamily="2" charset="2"/>
              <a:buChar char="v"/>
            </a:pPr>
            <a:r>
              <a:rPr lang="si-LK" dirty="0"/>
              <a:t>ස්වයංක්‍රීය කෘමි පාලන යන්ත්‍රයවගා බිමෙහි තත්වය මනින යන්ත්‍රය</a:t>
            </a:r>
          </a:p>
          <a:p>
            <a:pPr lvl="2">
              <a:buFont typeface="Wingdings" panose="05000000000000000000" pitchFamily="2" charset="2"/>
              <a:buChar char="v"/>
            </a:pPr>
            <a:r>
              <a:rPr lang="si-LK" dirty="0"/>
              <a:t>ස්වයංක්‍රීය ජල සැපයුම</a:t>
            </a:r>
            <a:endParaRPr lang="en-GB" dirty="0"/>
          </a:p>
          <a:p>
            <a:pPr lvl="2">
              <a:buFont typeface="Wingdings" panose="05000000000000000000" pitchFamily="2" charset="2"/>
              <a:buChar char="v"/>
            </a:pPr>
            <a:r>
              <a:rPr lang="si-LK" dirty="0"/>
              <a:t>ස්වයංක්‍රීය වල් පැල ඉවත්කරණය</a:t>
            </a:r>
          </a:p>
          <a:p>
            <a:pPr lvl="2">
              <a:buFont typeface="Wingdings" panose="05000000000000000000" pitchFamily="2" charset="2"/>
              <a:buChar char="v"/>
            </a:pPr>
            <a:r>
              <a:rPr lang="si-LK" dirty="0"/>
              <a:t>රොබෝ තාක්ෂණයෙන් පැළ සිටුවීම</a:t>
            </a:r>
          </a:p>
          <a:p>
            <a:pPr lvl="2">
              <a:buFont typeface="Wingdings" panose="05000000000000000000" pitchFamily="2" charset="2"/>
              <a:buChar char="v"/>
            </a:pPr>
            <a:r>
              <a:rPr lang="si-LK" dirty="0"/>
              <a:t>රොබෝ තාක්ෂණයෙන් අස්වනු නෙළීම</a:t>
            </a:r>
          </a:p>
          <a:p>
            <a:pPr lvl="2">
              <a:buFont typeface="Wingdings" panose="05000000000000000000" pitchFamily="2" charset="2"/>
              <a:buChar char="v"/>
            </a:pPr>
            <a:r>
              <a:rPr lang="si-LK" dirty="0"/>
              <a:t>හරිතාගාර</a:t>
            </a:r>
          </a:p>
          <a:p>
            <a:r>
              <a:rPr lang="si-LK" dirty="0"/>
              <a:t>සත්ත්ව ගොවිපොළ ස</a:t>
            </a:r>
            <a:r>
              <a:rPr lang="si-LK" dirty="0">
                <a:latin typeface="Iskoola Pota" panose="02010503010101010104" pitchFamily="2" charset="0"/>
                <a:cs typeface="Iskoola Pota" panose="02010503010101010104" pitchFamily="2" charset="0"/>
              </a:rPr>
              <a:t>ඳහා</a:t>
            </a:r>
          </a:p>
          <a:p>
            <a:pPr lvl="2">
              <a:buFont typeface="Wingdings" panose="05000000000000000000" pitchFamily="2" charset="2"/>
              <a:buChar char="v"/>
            </a:pPr>
            <a:r>
              <a:rPr lang="si-LK" dirty="0">
                <a:latin typeface="Iskoola Pota" panose="02010503010101010104" pitchFamily="2" charset="0"/>
                <a:cs typeface="Iskoola Pota" panose="02010503010101010104" pitchFamily="2" charset="0"/>
              </a:rPr>
              <a:t>ගුවන් විදුලි සංඥා හැඳුනුම් උපකරණය‍</a:t>
            </a:r>
          </a:p>
          <a:p>
            <a:pPr lvl="2">
              <a:buFont typeface="Wingdings" panose="05000000000000000000" pitchFamily="2" charset="2"/>
              <a:buChar char="v"/>
            </a:pPr>
            <a:r>
              <a:rPr lang="si-LK" dirty="0">
                <a:latin typeface="Iskoola Pota" panose="02010503010101010104" pitchFamily="2" charset="0"/>
                <a:cs typeface="Iskoola Pota" panose="02010503010101010104" pitchFamily="2" charset="0"/>
              </a:rPr>
              <a:t>තත්ත්ව පාලනය</a:t>
            </a:r>
          </a:p>
          <a:p>
            <a:pPr lvl="2">
              <a:buFont typeface="Wingdings" panose="05000000000000000000" pitchFamily="2" charset="2"/>
              <a:buChar char="v"/>
            </a:pPr>
            <a:r>
              <a:rPr lang="si-LK" dirty="0">
                <a:latin typeface="Iskoola Pota" panose="02010503010101010104" pitchFamily="2" charset="0"/>
                <a:cs typeface="Iskoola Pota" panose="02010503010101010104" pitchFamily="2" charset="0"/>
              </a:rPr>
              <a:t>ආරක්ෂාව සදහා</a:t>
            </a:r>
          </a:p>
          <a:p>
            <a:pPr lvl="2">
              <a:buFont typeface="Wingdings" panose="05000000000000000000" pitchFamily="2" charset="2"/>
              <a:buChar char="v"/>
            </a:pPr>
            <a:r>
              <a:rPr lang="si-LK" dirty="0">
                <a:latin typeface="Iskoola Pota" panose="02010503010101010104" pitchFamily="2" charset="0"/>
                <a:cs typeface="Iskoola Pota" panose="02010503010101010104" pitchFamily="2" charset="0"/>
              </a:rPr>
              <a:t>ගොවිපළ කළමනාකරණය</a:t>
            </a:r>
          </a:p>
          <a:p>
            <a:r>
              <a:rPr lang="si-LK" dirty="0"/>
              <a:t>ධීවර කර්මාන්තයේදී</a:t>
            </a:r>
          </a:p>
          <a:p>
            <a:pPr lvl="3">
              <a:buFont typeface="Wingdings" panose="05000000000000000000" pitchFamily="2" charset="2"/>
              <a:buChar char="v"/>
            </a:pPr>
            <a:r>
              <a:rPr lang="si-LK" dirty="0"/>
              <a:t>සංවේදක උපකරණ මගින් මසුන් සිටින ප්‍රදේශ හදුනාගෙන එම තොරතුරු ධීවර යාත්‍රා වල ඇති පරිගණක වෙත ලබා දෙයි.</a:t>
            </a:r>
            <a:endParaRPr lang="en-GB" dirty="0"/>
          </a:p>
          <a:p>
            <a:pPr lvl="2">
              <a:buFont typeface="Wingdings" panose="05000000000000000000" pitchFamily="2" charset="2"/>
              <a:buChar char="v"/>
            </a:pPr>
            <a:endParaRPr lang="si-LK" dirty="0">
              <a:latin typeface="Iskoola Pota" panose="02010503010101010104" pitchFamily="2" charset="0"/>
              <a:cs typeface="Iskoola Pota" panose="02010503010101010104" pitchFamily="2" charset="0"/>
            </a:endParaRPr>
          </a:p>
          <a:p>
            <a:pPr lvl="2">
              <a:buFont typeface="Wingdings" panose="05000000000000000000" pitchFamily="2" charset="2"/>
              <a:buChar char="v"/>
            </a:pPr>
            <a:endParaRPr lang="si-LK" dirty="0">
              <a:latin typeface="Iskoola Pota" panose="02010503010101010104" pitchFamily="2" charset="0"/>
              <a:cs typeface="Iskoola Pota" panose="02010503010101010104" pitchFamily="2" charset="0"/>
            </a:endParaRPr>
          </a:p>
          <a:p>
            <a:pPr lvl="2">
              <a:buFont typeface="Wingdings" panose="05000000000000000000" pitchFamily="2" charset="2"/>
              <a:buChar char="v"/>
            </a:pPr>
            <a:endParaRPr lang="si-LK" dirty="0">
              <a:latin typeface="Iskoola Pota" panose="02010503010101010104" pitchFamily="2" charset="0"/>
              <a:cs typeface="Iskoola Pota" panose="02010503010101010104" pitchFamily="2" charset="0"/>
            </a:endParaRPr>
          </a:p>
          <a:p>
            <a:pPr lvl="2">
              <a:buFont typeface="Wingdings" panose="05000000000000000000" pitchFamily="2" charset="2"/>
              <a:buChar char="v"/>
            </a:pPr>
            <a:endParaRPr lang="si-LK" dirty="0">
              <a:latin typeface="Iskoola Pota" panose="02010503010101010104" pitchFamily="2" charset="0"/>
              <a:cs typeface="Iskoola Pota" panose="02010503010101010104" pitchFamily="2" charset="0"/>
            </a:endParaRPr>
          </a:p>
          <a:p>
            <a:pPr lvl="2">
              <a:buFont typeface="Wingdings" panose="05000000000000000000" pitchFamily="2" charset="2"/>
              <a:buChar char="v"/>
            </a:pPr>
            <a:endParaRPr lang="si-LK" dirty="0">
              <a:latin typeface="Iskoola Pota" panose="02010503010101010104" pitchFamily="2" charset="0"/>
              <a:cs typeface="Iskoola Pota" panose="02010503010101010104" pitchFamily="2" charset="0"/>
            </a:endParaRPr>
          </a:p>
          <a:p>
            <a:pPr marL="914400" lvl="2" indent="0">
              <a:buNone/>
            </a:pPr>
            <a:endParaRPr lang="si-LK" dirty="0">
              <a:latin typeface="Iskoola Pota" panose="02010503010101010104" pitchFamily="2" charset="0"/>
              <a:cs typeface="Iskoola Pota" panose="02010503010101010104" pitchFamily="2" charset="0"/>
            </a:endParaRPr>
          </a:p>
          <a:p>
            <a:pPr lvl="2">
              <a:buFont typeface="Wingdings" panose="05000000000000000000" pitchFamily="2" charset="2"/>
              <a:buChar char="v"/>
            </a:pPr>
            <a:endParaRPr lang="si-LK" dirty="0">
              <a:latin typeface="Iskoola Pota" panose="02010503010101010104" pitchFamily="2" charset="0"/>
              <a:cs typeface="Iskoola Pota" panose="02010503010101010104" pitchFamily="2" charset="0"/>
            </a:endParaRPr>
          </a:p>
          <a:p>
            <a:pPr lvl="2">
              <a:buFont typeface="Wingdings" panose="05000000000000000000" pitchFamily="2" charset="2"/>
              <a:buChar char="v"/>
            </a:pPr>
            <a:endParaRPr lang="si-LK" dirty="0">
              <a:latin typeface="Iskoola Pota" panose="02010503010101010104" pitchFamily="2" charset="0"/>
              <a:cs typeface="Iskoola Pota" panose="02010503010101010104" pitchFamily="2" charset="0"/>
            </a:endParaRPr>
          </a:p>
          <a:p>
            <a:pPr lvl="2">
              <a:buFont typeface="Wingdings" panose="05000000000000000000" pitchFamily="2" charset="2"/>
              <a:buChar char="v"/>
            </a:pPr>
            <a:endParaRPr lang="si-LK" dirty="0"/>
          </a:p>
          <a:p>
            <a:pPr lvl="2">
              <a:buFont typeface="Wingdings" panose="05000000000000000000" pitchFamily="2" charset="2"/>
              <a:buChar char="v"/>
            </a:pPr>
            <a:endParaRPr lang="si-LK" dirty="0"/>
          </a:p>
          <a:p>
            <a:pPr lvl="2">
              <a:buFont typeface="Wingdings" panose="05000000000000000000" pitchFamily="2" charset="2"/>
              <a:buChar char="v"/>
            </a:pPr>
            <a:endParaRPr lang="si-LK" dirty="0"/>
          </a:p>
          <a:p>
            <a:pPr lvl="2">
              <a:buFont typeface="Wingdings" panose="05000000000000000000" pitchFamily="2" charset="2"/>
              <a:buChar char="v"/>
            </a:pPr>
            <a:endParaRPr lang="en-GB" dirty="0"/>
          </a:p>
        </p:txBody>
      </p:sp>
      <p:pic>
        <p:nvPicPr>
          <p:cNvPr id="5" name="Picture 4">
            <a:extLst>
              <a:ext uri="{FF2B5EF4-FFF2-40B4-BE49-F238E27FC236}">
                <a16:creationId xmlns:a16="http://schemas.microsoft.com/office/drawing/2014/main" id="{DA7440AC-678F-4FF6-B202-1CE033A28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8812" y="6386"/>
            <a:ext cx="2537405" cy="1693718"/>
          </a:xfrm>
          <a:prstGeom prst="rect">
            <a:avLst/>
          </a:prstGeom>
        </p:spPr>
      </p:pic>
      <p:pic>
        <p:nvPicPr>
          <p:cNvPr id="3074" name="Picture 2" descr="තොරතුරු හා සන්නිවේදන තාක්ෂණයේ යෙදවුම්">
            <a:extLst>
              <a:ext uri="{FF2B5EF4-FFF2-40B4-BE49-F238E27FC236}">
                <a16:creationId xmlns:a16="http://schemas.microsoft.com/office/drawing/2014/main" id="{9CE9A342-0ED3-439A-B5AC-693E43338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7514" y="3879002"/>
            <a:ext cx="325755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තොරතුරු හා සන්නිවේදන තාක්ෂණයේ යෙදවුම්">
            <a:extLst>
              <a:ext uri="{FF2B5EF4-FFF2-40B4-BE49-F238E27FC236}">
                <a16:creationId xmlns:a16="http://schemas.microsoft.com/office/drawing/2014/main" id="{4289A832-3B9D-4B5C-9107-32A6385C68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4510" y="1885950"/>
            <a:ext cx="2971800" cy="15430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තොරතුරු හා සන්නිවේදන තාක්ෂණයේ යෙදවුම්">
            <a:extLst>
              <a:ext uri="{FF2B5EF4-FFF2-40B4-BE49-F238E27FC236}">
                <a16:creationId xmlns:a16="http://schemas.microsoft.com/office/drawing/2014/main" id="{7BB11820-0077-4553-901C-949845B0D3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2185" y="3879002"/>
            <a:ext cx="307657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තොරතුරු හා සන්නිවේදන තාක්ෂණයේ යෙදවුම්">
            <a:extLst>
              <a:ext uri="{FF2B5EF4-FFF2-40B4-BE49-F238E27FC236}">
                <a16:creationId xmlns:a16="http://schemas.microsoft.com/office/drawing/2014/main" id="{327B6FDA-4CA9-4402-B144-18BA2A488D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8632" y="2273930"/>
            <a:ext cx="2628900" cy="13430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ධීවර කර්මාන්තය | ජෛව පද්ධති තාක්ෂණවේදය">
            <a:extLst>
              <a:ext uri="{FF2B5EF4-FFF2-40B4-BE49-F238E27FC236}">
                <a16:creationId xmlns:a16="http://schemas.microsoft.com/office/drawing/2014/main" id="{9BAF8930-98ED-494D-B79F-EDC1108133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86289" y="5560851"/>
            <a:ext cx="1229320" cy="122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660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64230A-30F4-446C-8037-27D62E9DF00F}"/>
              </a:ext>
            </a:extLst>
          </p:cNvPr>
          <p:cNvSpPr>
            <a:spLocks noGrp="1"/>
          </p:cNvSpPr>
          <p:nvPr>
            <p:ph type="title"/>
          </p:nvPr>
        </p:nvSpPr>
        <p:spPr/>
        <p:txBody>
          <a:bodyPr/>
          <a:lstStyle/>
          <a:p>
            <a:r>
              <a:rPr lang="si-LK" dirty="0"/>
              <a:t>කර්මාන්ත සහ ව්‍යාපාර සදහා යෙදවුම්</a:t>
            </a:r>
            <a:endParaRPr lang="en-GB" dirty="0"/>
          </a:p>
        </p:txBody>
      </p:sp>
      <p:sp>
        <p:nvSpPr>
          <p:cNvPr id="5" name="Content Placeholder 4">
            <a:extLst>
              <a:ext uri="{FF2B5EF4-FFF2-40B4-BE49-F238E27FC236}">
                <a16:creationId xmlns:a16="http://schemas.microsoft.com/office/drawing/2014/main" id="{9DBAE52B-CC9F-4B47-B121-951E0D7D4CDE}"/>
              </a:ext>
            </a:extLst>
          </p:cNvPr>
          <p:cNvSpPr>
            <a:spLocks noGrp="1"/>
          </p:cNvSpPr>
          <p:nvPr>
            <p:ph idx="1"/>
          </p:nvPr>
        </p:nvSpPr>
        <p:spPr/>
        <p:txBody>
          <a:bodyPr/>
          <a:lstStyle/>
          <a:p>
            <a:r>
              <a:rPr lang="si-LK" dirty="0"/>
              <a:t>නවීන තාක්ෂණයෙන් යුත් රොබෝ යන්ත්‍ර නිෂ්පාදනය සදහා යොදා ගනු ලබයි</a:t>
            </a:r>
          </a:p>
          <a:p>
            <a:r>
              <a:rPr lang="si-LK" dirty="0"/>
              <a:t>වීඩියෝ සම්මන්ත්‍රණ</a:t>
            </a:r>
          </a:p>
          <a:p>
            <a:r>
              <a:rPr lang="si-LK" dirty="0"/>
              <a:t>මානව සම්පත් කළමනාකරණය</a:t>
            </a:r>
          </a:p>
          <a:p>
            <a:r>
              <a:rPr lang="si-LK" dirty="0"/>
              <a:t>ඉ-බැංකු පද්ධති</a:t>
            </a:r>
          </a:p>
          <a:p>
            <a:r>
              <a:rPr lang="si-LK" dirty="0"/>
              <a:t>මාර්ගගත සාප්පු සවාරි</a:t>
            </a:r>
            <a:endParaRPr lang="en-GB" dirty="0"/>
          </a:p>
        </p:txBody>
      </p:sp>
      <p:pic>
        <p:nvPicPr>
          <p:cNvPr id="6146" name="Picture 2" descr="Record-Breaking Robot Sales 2018 | RIA Blog">
            <a:extLst>
              <a:ext uri="{FF2B5EF4-FFF2-40B4-BE49-F238E27FC236}">
                <a16:creationId xmlns:a16="http://schemas.microsoft.com/office/drawing/2014/main" id="{3BB8F478-9147-416D-ABB9-93BB11917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725" y="0"/>
            <a:ext cx="2714625" cy="188898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uawei Telepresence Endpoints — Huawei Enterprise">
            <a:extLst>
              <a:ext uri="{FF2B5EF4-FFF2-40B4-BE49-F238E27FC236}">
                <a16:creationId xmlns:a16="http://schemas.microsoft.com/office/drawing/2014/main" id="{3AB87896-7841-4D67-93A6-DE54DB01B1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34085"/>
            <a:ext cx="3246581" cy="2434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41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24C17-98AA-4467-826E-2BDABEE7A58F}"/>
              </a:ext>
            </a:extLst>
          </p:cNvPr>
          <p:cNvSpPr>
            <a:spLocks noGrp="1"/>
          </p:cNvSpPr>
          <p:nvPr>
            <p:ph type="title"/>
          </p:nvPr>
        </p:nvSpPr>
        <p:spPr/>
        <p:txBody>
          <a:bodyPr/>
          <a:lstStyle/>
          <a:p>
            <a:r>
              <a:rPr lang="si-LK" dirty="0"/>
              <a:t>ගමනාගමනය සදහා යෙදවුම්</a:t>
            </a:r>
            <a:endParaRPr lang="en-GB" dirty="0"/>
          </a:p>
        </p:txBody>
      </p:sp>
      <p:sp>
        <p:nvSpPr>
          <p:cNvPr id="3" name="Content Placeholder 2">
            <a:extLst>
              <a:ext uri="{FF2B5EF4-FFF2-40B4-BE49-F238E27FC236}">
                <a16:creationId xmlns:a16="http://schemas.microsoft.com/office/drawing/2014/main" id="{448C0236-7C19-4762-BBD9-8C0246E3D0C1}"/>
              </a:ext>
            </a:extLst>
          </p:cNvPr>
          <p:cNvSpPr>
            <a:spLocks noGrp="1"/>
          </p:cNvSpPr>
          <p:nvPr>
            <p:ph idx="1"/>
          </p:nvPr>
        </p:nvSpPr>
        <p:spPr/>
        <p:txBody>
          <a:bodyPr/>
          <a:lstStyle/>
          <a:p>
            <a:r>
              <a:rPr lang="si-LK" dirty="0"/>
              <a:t>පියැවූ පරිපථ රූපවාහිනී කැමරා </a:t>
            </a:r>
            <a:r>
              <a:rPr lang="en-GB" dirty="0"/>
              <a:t>(CCTV)</a:t>
            </a:r>
          </a:p>
          <a:p>
            <a:r>
              <a:rPr lang="si-LK" dirty="0"/>
              <a:t>විදුලි සංඥා ලාම්පු</a:t>
            </a:r>
          </a:p>
          <a:p>
            <a:r>
              <a:rPr lang="si-LK" dirty="0"/>
              <a:t>හැදුනුම් සංකේත ක්‍රමය</a:t>
            </a:r>
          </a:p>
          <a:p>
            <a:r>
              <a:rPr lang="si-LK" dirty="0"/>
              <a:t>දුම්රිය , ගුවන් ගමන් ආසන වෙන් කරවා ගැනීම</a:t>
            </a:r>
          </a:p>
          <a:p>
            <a:r>
              <a:rPr lang="si-LK" dirty="0"/>
              <a:t>ගමන් වාර කාලසටහන ඉදිරිපත් කිරීම</a:t>
            </a:r>
            <a:endParaRPr lang="en-GB" dirty="0"/>
          </a:p>
        </p:txBody>
      </p:sp>
      <p:pic>
        <p:nvPicPr>
          <p:cNvPr id="5122" name="Picture 2" descr="Information and Communication Technology (ICT) and Its Applications: An  Overview">
            <a:extLst>
              <a:ext uri="{FF2B5EF4-FFF2-40B4-BE49-F238E27FC236}">
                <a16:creationId xmlns:a16="http://schemas.microsoft.com/office/drawing/2014/main" id="{15AD19EC-CC35-4930-B1BB-D3A8C9A88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01" y="4567238"/>
            <a:ext cx="4148571" cy="22907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PMC TRANSPORT">
            <a:extLst>
              <a:ext uri="{FF2B5EF4-FFF2-40B4-BE49-F238E27FC236}">
                <a16:creationId xmlns:a16="http://schemas.microsoft.com/office/drawing/2014/main" id="{125C047F-2EDE-47A3-AB0C-9CBC88216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2081" y="330489"/>
            <a:ext cx="2693410" cy="266209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raffic Control - an overview | ScienceDirect Topics">
            <a:extLst>
              <a:ext uri="{FF2B5EF4-FFF2-40B4-BE49-F238E27FC236}">
                <a16:creationId xmlns:a16="http://schemas.microsoft.com/office/drawing/2014/main" id="{55D2CF35-D37C-4B98-9545-737E9559F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1801" y="3483769"/>
            <a:ext cx="3209925" cy="222885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CTV Cameras Explained - Techcube">
            <a:extLst>
              <a:ext uri="{FF2B5EF4-FFF2-40B4-BE49-F238E27FC236}">
                <a16:creationId xmlns:a16="http://schemas.microsoft.com/office/drawing/2014/main" id="{F2D20F94-BBE3-4673-857E-BF0034AFCF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234" y="4567238"/>
            <a:ext cx="2381251" cy="158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503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3A29-E3ED-4451-9C90-928A33138DDF}"/>
              </a:ext>
            </a:extLst>
          </p:cNvPr>
          <p:cNvSpPr>
            <a:spLocks noGrp="1"/>
          </p:cNvSpPr>
          <p:nvPr>
            <p:ph type="title"/>
          </p:nvPr>
        </p:nvSpPr>
        <p:spPr>
          <a:xfrm>
            <a:off x="173182" y="257968"/>
            <a:ext cx="10515600" cy="1325563"/>
          </a:xfrm>
        </p:spPr>
        <p:txBody>
          <a:bodyPr/>
          <a:lstStyle/>
          <a:p>
            <a:r>
              <a:rPr lang="si-LK" dirty="0"/>
              <a:t>විනෝදාස්වාදය සදහා යෙදවුම්</a:t>
            </a:r>
            <a:endParaRPr lang="en-GB" dirty="0"/>
          </a:p>
        </p:txBody>
      </p:sp>
      <p:sp>
        <p:nvSpPr>
          <p:cNvPr id="3" name="Content Placeholder 2">
            <a:extLst>
              <a:ext uri="{FF2B5EF4-FFF2-40B4-BE49-F238E27FC236}">
                <a16:creationId xmlns:a16="http://schemas.microsoft.com/office/drawing/2014/main" id="{64C67F32-ACEF-4449-8093-6FDA0E13E98A}"/>
              </a:ext>
            </a:extLst>
          </p:cNvPr>
          <p:cNvSpPr>
            <a:spLocks noGrp="1"/>
          </p:cNvSpPr>
          <p:nvPr>
            <p:ph idx="1"/>
          </p:nvPr>
        </p:nvSpPr>
        <p:spPr>
          <a:xfrm>
            <a:off x="173182" y="2061442"/>
            <a:ext cx="10515600" cy="4351338"/>
          </a:xfrm>
        </p:spPr>
        <p:txBody>
          <a:bodyPr/>
          <a:lstStyle/>
          <a:p>
            <a:r>
              <a:rPr lang="si-LK" dirty="0"/>
              <a:t>සංගීතයට සවන් දීම</a:t>
            </a:r>
          </a:p>
          <a:p>
            <a:r>
              <a:rPr lang="si-LK" dirty="0"/>
              <a:t>ඉ-පොත් කියවීම</a:t>
            </a:r>
          </a:p>
          <a:p>
            <a:r>
              <a:rPr lang="si-LK" dirty="0"/>
              <a:t>අන්තර්ජාලය හරහා චිත්‍රපටි, අතපසු වූ රූපවාහිනී වැඩසටහන් නැරඹීම</a:t>
            </a:r>
          </a:p>
          <a:p>
            <a:r>
              <a:rPr lang="si-LK" dirty="0"/>
              <a:t>සමාජ ජාල හා සම්බන්ධ වී තොරතුරු හුවමාරු කර ගැනීම</a:t>
            </a:r>
          </a:p>
          <a:p>
            <a:r>
              <a:rPr lang="si-LK" dirty="0"/>
              <a:t>අන්තර්ජාලය මගින් හෝ පරිගණකයේ ස්ථාපිත පරිගණක ක්‍රීඩා හා සම්බන්ධ වීම</a:t>
            </a:r>
          </a:p>
          <a:p>
            <a:r>
              <a:rPr lang="si-LK" dirty="0"/>
              <a:t>සිත්ගන්නා ස්ථාන හා අවස්ථා කැමරා ගත කිරීම</a:t>
            </a:r>
          </a:p>
          <a:p>
            <a:endParaRPr lang="en-GB" dirty="0"/>
          </a:p>
        </p:txBody>
      </p:sp>
      <p:pic>
        <p:nvPicPr>
          <p:cNvPr id="4098" name="Picture 2" descr="IGCSE ICT - Effects of ICT on Society">
            <a:extLst>
              <a:ext uri="{FF2B5EF4-FFF2-40B4-BE49-F238E27FC236}">
                <a16:creationId xmlns:a16="http://schemas.microsoft.com/office/drawing/2014/main" id="{E972DCF3-35A6-481E-B0E8-E71FAAA59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177" y="5272088"/>
            <a:ext cx="270510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asy Learning Basic ICT Gide: ICT in Entertainment">
            <a:extLst>
              <a:ext uri="{FF2B5EF4-FFF2-40B4-BE49-F238E27FC236}">
                <a16:creationId xmlns:a16="http://schemas.microsoft.com/office/drawing/2014/main" id="{2A18D44F-118B-4EA3-B260-3BAFB73C5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073" y="0"/>
            <a:ext cx="4959927"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345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FC5F3-92D7-4F2D-9445-9A286D1B750A}"/>
              </a:ext>
            </a:extLst>
          </p:cNvPr>
          <p:cNvSpPr>
            <a:spLocks noGrp="1"/>
          </p:cNvSpPr>
          <p:nvPr>
            <p:ph type="title"/>
          </p:nvPr>
        </p:nvSpPr>
        <p:spPr>
          <a:xfrm>
            <a:off x="450273" y="18255"/>
            <a:ext cx="10515600" cy="1325563"/>
          </a:xfrm>
        </p:spPr>
        <p:txBody>
          <a:bodyPr/>
          <a:lstStyle/>
          <a:p>
            <a:pPr algn="ctr"/>
            <a:r>
              <a:rPr lang="si-LK" dirty="0"/>
              <a:t>දත්ත සහ තොරතුරු</a:t>
            </a:r>
            <a:endParaRPr lang="en-GB" dirty="0"/>
          </a:p>
        </p:txBody>
      </p:sp>
      <p:sp>
        <p:nvSpPr>
          <p:cNvPr id="7" name="Content Placeholder 6">
            <a:extLst>
              <a:ext uri="{FF2B5EF4-FFF2-40B4-BE49-F238E27FC236}">
                <a16:creationId xmlns:a16="http://schemas.microsoft.com/office/drawing/2014/main" id="{11049DA2-51A8-46E8-9541-A17E52BA6E68}"/>
              </a:ext>
            </a:extLst>
          </p:cNvPr>
          <p:cNvSpPr>
            <a:spLocks noGrp="1"/>
          </p:cNvSpPr>
          <p:nvPr>
            <p:ph idx="1"/>
          </p:nvPr>
        </p:nvSpPr>
        <p:spPr>
          <a:xfrm>
            <a:off x="588818" y="1253331"/>
            <a:ext cx="11450781" cy="4351338"/>
          </a:xfrm>
        </p:spPr>
        <p:txBody>
          <a:bodyPr>
            <a:normAutofit fontScale="92500" lnSpcReduction="20000"/>
          </a:bodyPr>
          <a:lstStyle/>
          <a:p>
            <a:pPr marL="0" indent="0">
              <a:buNone/>
            </a:pPr>
            <a:r>
              <a:rPr lang="si-LK" sz="4800" dirty="0"/>
              <a:t>දත්ත යනු </a:t>
            </a:r>
            <a:r>
              <a:rPr lang="si-LK" dirty="0"/>
              <a:t>වෙන් වෙන් වශයෙන් ගත් කල අර්ථයක් දීමට නොහැකි අංක, වචන සහ සළකුණු දත්ත (</a:t>
            </a:r>
            <a:r>
              <a:rPr lang="en-GB" dirty="0"/>
              <a:t>Data) </a:t>
            </a:r>
            <a:r>
              <a:rPr lang="si-LK" dirty="0"/>
              <a:t> ලෙස හැ</a:t>
            </a:r>
            <a:r>
              <a:rPr lang="si-LK" dirty="0">
                <a:latin typeface="Iskoola Pota" panose="02010503010101010104" pitchFamily="2" charset="0"/>
                <a:cs typeface="Iskoola Pota" panose="02010503010101010104" pitchFamily="2" charset="0"/>
              </a:rPr>
              <a:t>ඳින්වේ. </a:t>
            </a:r>
            <a:r>
              <a:rPr lang="si-LK" dirty="0"/>
              <a:t>අර්ථයක් නොමැත.  </a:t>
            </a:r>
          </a:p>
          <a:p>
            <a:pPr marL="0" indent="0">
              <a:buNone/>
            </a:pPr>
            <a:r>
              <a:rPr lang="si-LK" dirty="0"/>
              <a:t>		ආකාර 2කි</a:t>
            </a:r>
          </a:p>
          <a:p>
            <a:pPr marL="0" indent="0" defTabSz="450850">
              <a:buNone/>
              <a:tabLst>
                <a:tab pos="720725" algn="l"/>
              </a:tabLst>
            </a:pPr>
            <a:r>
              <a:rPr lang="si-LK" dirty="0"/>
              <a:t>	1. ගුණාත්මක දත්ත-</a:t>
            </a:r>
          </a:p>
          <a:p>
            <a:pPr marL="0" indent="0">
              <a:buNone/>
            </a:pPr>
            <a:r>
              <a:rPr lang="si-LK" dirty="0"/>
              <a:t>		උදාහරණ  	1. ඇය කීකරුය, ඇය දක්ෂය, දිගු කෙස් කළඹක් හිමිය. </a:t>
            </a:r>
          </a:p>
          <a:p>
            <a:pPr marL="0" indent="0">
              <a:buNone/>
            </a:pPr>
            <a:r>
              <a:rPr lang="si-LK" dirty="0"/>
              <a:t>				2. මල් රතු පාටය.</a:t>
            </a:r>
          </a:p>
          <a:p>
            <a:pPr marL="0" indent="0">
              <a:buNone/>
              <a:tabLst>
                <a:tab pos="623888" algn="l"/>
              </a:tabLst>
            </a:pPr>
            <a:r>
              <a:rPr lang="si-LK" dirty="0"/>
              <a:t>	2.	 ප්‍රමාණාත්මක දත්ත</a:t>
            </a:r>
          </a:p>
          <a:p>
            <a:pPr marL="0" indent="0">
              <a:buNone/>
            </a:pPr>
            <a:r>
              <a:rPr lang="si-LK" dirty="0"/>
              <a:t>		උදාහරණ     1. නිමල්ගේ ගණිතය ලකුණු 65කි. ඔහුගේ උස අඩි 5කි.</a:t>
            </a:r>
          </a:p>
          <a:p>
            <a:pPr marL="0" indent="0" defTabSz="852488">
              <a:buNone/>
            </a:pPr>
            <a:r>
              <a:rPr lang="si-LK" dirty="0"/>
              <a:t> 				2. පෑනක මිල රු 10කි. </a:t>
            </a:r>
          </a:p>
          <a:p>
            <a:pPr marL="3408363" indent="-3408363" defTabSz="341313">
              <a:buNone/>
              <a:tabLst>
                <a:tab pos="3768725" algn="l"/>
              </a:tabLst>
            </a:pPr>
            <a:r>
              <a:rPr lang="si-LK" dirty="0"/>
              <a:t>	3.අනුරාධපුරයේ උෂ්ණත්වය 35 </a:t>
            </a:r>
            <a:r>
              <a:rPr lang="en-GB" dirty="0"/>
              <a:t>C </a:t>
            </a:r>
            <a:r>
              <a:rPr lang="si-LK" dirty="0"/>
              <a:t>කි </a:t>
            </a:r>
          </a:p>
          <a:p>
            <a:endParaRPr lang="en-GB" dirty="0"/>
          </a:p>
        </p:txBody>
      </p:sp>
      <p:graphicFrame>
        <p:nvGraphicFramePr>
          <p:cNvPr id="3" name="Table 2">
            <a:extLst>
              <a:ext uri="{FF2B5EF4-FFF2-40B4-BE49-F238E27FC236}">
                <a16:creationId xmlns:a16="http://schemas.microsoft.com/office/drawing/2014/main" id="{1ADF67BC-36CC-44FA-8D92-097BD331B796}"/>
              </a:ext>
            </a:extLst>
          </p:cNvPr>
          <p:cNvGraphicFramePr>
            <a:graphicFrameLocks noGrp="1"/>
          </p:cNvGraphicFramePr>
          <p:nvPr>
            <p:extLst>
              <p:ext uri="{D42A27DB-BD31-4B8C-83A1-F6EECF244321}">
                <p14:modId xmlns:p14="http://schemas.microsoft.com/office/powerpoint/2010/main" val="383869114"/>
              </p:ext>
            </p:extLst>
          </p:nvPr>
        </p:nvGraphicFramePr>
        <p:xfrm>
          <a:off x="2291888" y="5604668"/>
          <a:ext cx="4650105" cy="1364168"/>
        </p:xfrm>
        <a:graphic>
          <a:graphicData uri="http://schemas.openxmlformats.org/drawingml/2006/table">
            <a:tbl>
              <a:tblPr firstRow="1" firstCol="1" bandRow="1">
                <a:tableStyleId>{5C22544A-7EE6-4342-B048-85BDC9FD1C3A}</a:tableStyleId>
              </a:tblPr>
              <a:tblGrid>
                <a:gridCol w="987425">
                  <a:extLst>
                    <a:ext uri="{9D8B030D-6E8A-4147-A177-3AD203B41FA5}">
                      <a16:colId xmlns:a16="http://schemas.microsoft.com/office/drawing/2014/main" val="1861333475"/>
                    </a:ext>
                  </a:extLst>
                </a:gridCol>
                <a:gridCol w="900430">
                  <a:extLst>
                    <a:ext uri="{9D8B030D-6E8A-4147-A177-3AD203B41FA5}">
                      <a16:colId xmlns:a16="http://schemas.microsoft.com/office/drawing/2014/main" val="4203554542"/>
                    </a:ext>
                  </a:extLst>
                </a:gridCol>
                <a:gridCol w="962025">
                  <a:extLst>
                    <a:ext uri="{9D8B030D-6E8A-4147-A177-3AD203B41FA5}">
                      <a16:colId xmlns:a16="http://schemas.microsoft.com/office/drawing/2014/main" val="3289374703"/>
                    </a:ext>
                  </a:extLst>
                </a:gridCol>
                <a:gridCol w="906780">
                  <a:extLst>
                    <a:ext uri="{9D8B030D-6E8A-4147-A177-3AD203B41FA5}">
                      <a16:colId xmlns:a16="http://schemas.microsoft.com/office/drawing/2014/main" val="1429649982"/>
                    </a:ext>
                  </a:extLst>
                </a:gridCol>
                <a:gridCol w="893445">
                  <a:extLst>
                    <a:ext uri="{9D8B030D-6E8A-4147-A177-3AD203B41FA5}">
                      <a16:colId xmlns:a16="http://schemas.microsoft.com/office/drawing/2014/main" val="3003465242"/>
                    </a:ext>
                  </a:extLst>
                </a:gridCol>
              </a:tblGrid>
              <a:tr h="341042">
                <a:tc>
                  <a:txBody>
                    <a:bodyPr/>
                    <a:lstStyle/>
                    <a:p>
                      <a:pPr>
                        <a:lnSpc>
                          <a:spcPct val="115000"/>
                        </a:lnSpc>
                        <a:spcAft>
                          <a:spcPts val="1000"/>
                        </a:spcAft>
                      </a:pPr>
                      <a:r>
                        <a:rPr lang="si-LK" sz="1200">
                          <a:effectLst/>
                        </a:rPr>
                        <a:t>නම</a:t>
                      </a:r>
                      <a:endParaRPr lang="en-GB" sz="1100">
                        <a:effectLst/>
                        <a:latin typeface="Calibri" panose="020F0502020204030204" pitchFamily="34" charset="0"/>
                        <a:ea typeface="SimSun" panose="02010600030101010101" pitchFamily="2" charset="-122"/>
                        <a:cs typeface="Latha" panose="020B0604020202020204" pitchFamily="34" charset="0"/>
                      </a:endParaRPr>
                    </a:p>
                  </a:txBody>
                  <a:tcPr marL="68580" marR="68580" marT="0" marB="0"/>
                </a:tc>
                <a:tc>
                  <a:txBody>
                    <a:bodyPr/>
                    <a:lstStyle/>
                    <a:p>
                      <a:pPr>
                        <a:lnSpc>
                          <a:spcPct val="115000"/>
                        </a:lnSpc>
                        <a:spcAft>
                          <a:spcPts val="1000"/>
                        </a:spcAft>
                      </a:pPr>
                      <a:r>
                        <a:rPr lang="si-LK" sz="1200">
                          <a:effectLst/>
                        </a:rPr>
                        <a:t>සිංහල</a:t>
                      </a:r>
                      <a:endParaRPr lang="en-GB" sz="1100">
                        <a:effectLst/>
                        <a:latin typeface="Calibri" panose="020F0502020204030204" pitchFamily="34" charset="0"/>
                        <a:ea typeface="SimSun" panose="02010600030101010101" pitchFamily="2" charset="-122"/>
                        <a:cs typeface="Latha" panose="020B0604020202020204" pitchFamily="34" charset="0"/>
                      </a:endParaRPr>
                    </a:p>
                  </a:txBody>
                  <a:tcPr marL="68580" marR="68580" marT="0" marB="0"/>
                </a:tc>
                <a:tc>
                  <a:txBody>
                    <a:bodyPr/>
                    <a:lstStyle/>
                    <a:p>
                      <a:pPr>
                        <a:lnSpc>
                          <a:spcPct val="115000"/>
                        </a:lnSpc>
                        <a:spcAft>
                          <a:spcPts val="1000"/>
                        </a:spcAft>
                      </a:pPr>
                      <a:r>
                        <a:rPr lang="si-LK" sz="1200">
                          <a:effectLst/>
                        </a:rPr>
                        <a:t>ගණිතය</a:t>
                      </a:r>
                      <a:endParaRPr lang="en-GB" sz="1100">
                        <a:effectLst/>
                        <a:latin typeface="Calibri" panose="020F0502020204030204" pitchFamily="34" charset="0"/>
                        <a:ea typeface="SimSun" panose="02010600030101010101" pitchFamily="2" charset="-122"/>
                        <a:cs typeface="Latha" panose="020B0604020202020204" pitchFamily="34" charset="0"/>
                      </a:endParaRPr>
                    </a:p>
                  </a:txBody>
                  <a:tcPr marL="68580" marR="68580" marT="0" marB="0"/>
                </a:tc>
                <a:tc>
                  <a:txBody>
                    <a:bodyPr/>
                    <a:lstStyle/>
                    <a:p>
                      <a:pPr>
                        <a:lnSpc>
                          <a:spcPct val="115000"/>
                        </a:lnSpc>
                        <a:spcAft>
                          <a:spcPts val="1000"/>
                        </a:spcAft>
                      </a:pPr>
                      <a:r>
                        <a:rPr lang="si-LK" sz="1200">
                          <a:effectLst/>
                        </a:rPr>
                        <a:t>විද්‍යාව</a:t>
                      </a:r>
                      <a:endParaRPr lang="en-GB" sz="1100">
                        <a:effectLst/>
                        <a:latin typeface="Calibri" panose="020F0502020204030204" pitchFamily="34" charset="0"/>
                        <a:ea typeface="SimSun" panose="02010600030101010101" pitchFamily="2" charset="-122"/>
                        <a:cs typeface="Latha" panose="020B0604020202020204" pitchFamily="34" charset="0"/>
                      </a:endParaRPr>
                    </a:p>
                  </a:txBody>
                  <a:tcPr marL="68580" marR="68580" marT="0" marB="0"/>
                </a:tc>
                <a:tc>
                  <a:txBody>
                    <a:bodyPr/>
                    <a:lstStyle/>
                    <a:p>
                      <a:pPr>
                        <a:lnSpc>
                          <a:spcPct val="115000"/>
                        </a:lnSpc>
                        <a:spcAft>
                          <a:spcPts val="1000"/>
                        </a:spcAft>
                      </a:pPr>
                      <a:r>
                        <a:rPr lang="si-LK" sz="1200">
                          <a:effectLst/>
                        </a:rPr>
                        <a:t>ඉංග්‍රීසි</a:t>
                      </a:r>
                      <a:endParaRPr lang="en-GB" sz="1100">
                        <a:effectLst/>
                        <a:latin typeface="Calibri" panose="020F0502020204030204" pitchFamily="34" charset="0"/>
                        <a:ea typeface="SimSun" panose="02010600030101010101" pitchFamily="2" charset="-122"/>
                        <a:cs typeface="Latha" panose="020B0604020202020204" pitchFamily="34" charset="0"/>
                      </a:endParaRPr>
                    </a:p>
                  </a:txBody>
                  <a:tcPr marL="68580" marR="68580" marT="0" marB="0"/>
                </a:tc>
                <a:extLst>
                  <a:ext uri="{0D108BD9-81ED-4DB2-BD59-A6C34878D82A}">
                    <a16:rowId xmlns:a16="http://schemas.microsoft.com/office/drawing/2014/main" val="4257536798"/>
                  </a:ext>
                </a:extLst>
              </a:tr>
              <a:tr h="341042">
                <a:tc>
                  <a:txBody>
                    <a:bodyPr/>
                    <a:lstStyle/>
                    <a:p>
                      <a:pPr>
                        <a:lnSpc>
                          <a:spcPct val="115000"/>
                        </a:lnSpc>
                        <a:spcAft>
                          <a:spcPts val="1000"/>
                        </a:spcAft>
                      </a:pPr>
                      <a:r>
                        <a:rPr lang="si-LK" sz="1200">
                          <a:effectLst/>
                        </a:rPr>
                        <a:t>නිපුනි</a:t>
                      </a:r>
                      <a:endParaRPr lang="en-GB" sz="1100">
                        <a:effectLst/>
                        <a:latin typeface="Calibri" panose="020F0502020204030204" pitchFamily="34" charset="0"/>
                        <a:ea typeface="SimSun" panose="02010600030101010101" pitchFamily="2" charset="-122"/>
                        <a:cs typeface="Latha" panose="020B0604020202020204" pitchFamily="34" charset="0"/>
                      </a:endParaRPr>
                    </a:p>
                  </a:txBody>
                  <a:tcPr marL="68580" marR="68580" marT="0" marB="0"/>
                </a:tc>
                <a:tc>
                  <a:txBody>
                    <a:bodyPr/>
                    <a:lstStyle/>
                    <a:p>
                      <a:pPr>
                        <a:lnSpc>
                          <a:spcPct val="115000"/>
                        </a:lnSpc>
                        <a:spcAft>
                          <a:spcPts val="1000"/>
                        </a:spcAft>
                      </a:pPr>
                      <a:r>
                        <a:rPr lang="si-LK" sz="1200">
                          <a:effectLst/>
                        </a:rPr>
                        <a:t>78</a:t>
                      </a:r>
                      <a:endParaRPr lang="en-GB" sz="1100">
                        <a:effectLst/>
                        <a:latin typeface="Calibri" panose="020F0502020204030204" pitchFamily="34" charset="0"/>
                        <a:ea typeface="SimSun" panose="02010600030101010101" pitchFamily="2" charset="-122"/>
                        <a:cs typeface="Latha" panose="020B0604020202020204" pitchFamily="34" charset="0"/>
                      </a:endParaRPr>
                    </a:p>
                  </a:txBody>
                  <a:tcPr marL="68580" marR="68580" marT="0" marB="0"/>
                </a:tc>
                <a:tc>
                  <a:txBody>
                    <a:bodyPr/>
                    <a:lstStyle/>
                    <a:p>
                      <a:pPr>
                        <a:lnSpc>
                          <a:spcPct val="115000"/>
                        </a:lnSpc>
                        <a:spcAft>
                          <a:spcPts val="1000"/>
                        </a:spcAft>
                      </a:pPr>
                      <a:r>
                        <a:rPr lang="si-LK" sz="1200">
                          <a:effectLst/>
                        </a:rPr>
                        <a:t>68</a:t>
                      </a:r>
                      <a:endParaRPr lang="en-GB" sz="1100">
                        <a:effectLst/>
                        <a:latin typeface="Calibri" panose="020F0502020204030204" pitchFamily="34" charset="0"/>
                        <a:ea typeface="SimSun" panose="02010600030101010101" pitchFamily="2" charset="-122"/>
                        <a:cs typeface="Latha" panose="020B0604020202020204" pitchFamily="34" charset="0"/>
                      </a:endParaRPr>
                    </a:p>
                  </a:txBody>
                  <a:tcPr marL="68580" marR="68580" marT="0" marB="0"/>
                </a:tc>
                <a:tc>
                  <a:txBody>
                    <a:bodyPr/>
                    <a:lstStyle/>
                    <a:p>
                      <a:pPr>
                        <a:lnSpc>
                          <a:spcPct val="115000"/>
                        </a:lnSpc>
                        <a:spcAft>
                          <a:spcPts val="1000"/>
                        </a:spcAft>
                      </a:pPr>
                      <a:r>
                        <a:rPr lang="si-LK" sz="1200">
                          <a:effectLst/>
                        </a:rPr>
                        <a:t>81</a:t>
                      </a:r>
                      <a:endParaRPr lang="en-GB" sz="1100">
                        <a:effectLst/>
                        <a:latin typeface="Calibri" panose="020F0502020204030204" pitchFamily="34" charset="0"/>
                        <a:ea typeface="SimSun" panose="02010600030101010101" pitchFamily="2" charset="-122"/>
                        <a:cs typeface="Latha" panose="020B0604020202020204" pitchFamily="34" charset="0"/>
                      </a:endParaRPr>
                    </a:p>
                  </a:txBody>
                  <a:tcPr marL="68580" marR="68580" marT="0" marB="0"/>
                </a:tc>
                <a:tc>
                  <a:txBody>
                    <a:bodyPr/>
                    <a:lstStyle/>
                    <a:p>
                      <a:pPr>
                        <a:lnSpc>
                          <a:spcPct val="115000"/>
                        </a:lnSpc>
                        <a:spcAft>
                          <a:spcPts val="1000"/>
                        </a:spcAft>
                      </a:pPr>
                      <a:r>
                        <a:rPr lang="si-LK" sz="1200">
                          <a:effectLst/>
                        </a:rPr>
                        <a:t>65</a:t>
                      </a:r>
                      <a:endParaRPr lang="en-GB" sz="1100">
                        <a:effectLst/>
                        <a:latin typeface="Calibri" panose="020F0502020204030204" pitchFamily="34" charset="0"/>
                        <a:ea typeface="SimSun" panose="02010600030101010101" pitchFamily="2" charset="-122"/>
                        <a:cs typeface="Latha" panose="020B0604020202020204" pitchFamily="34" charset="0"/>
                      </a:endParaRPr>
                    </a:p>
                  </a:txBody>
                  <a:tcPr marL="68580" marR="68580" marT="0" marB="0"/>
                </a:tc>
                <a:extLst>
                  <a:ext uri="{0D108BD9-81ED-4DB2-BD59-A6C34878D82A}">
                    <a16:rowId xmlns:a16="http://schemas.microsoft.com/office/drawing/2014/main" val="2224842480"/>
                  </a:ext>
                </a:extLst>
              </a:tr>
              <a:tr h="341042">
                <a:tc>
                  <a:txBody>
                    <a:bodyPr/>
                    <a:lstStyle/>
                    <a:p>
                      <a:pPr>
                        <a:lnSpc>
                          <a:spcPct val="115000"/>
                        </a:lnSpc>
                        <a:spcAft>
                          <a:spcPts val="1000"/>
                        </a:spcAft>
                      </a:pPr>
                      <a:r>
                        <a:rPr lang="si-LK" sz="1200">
                          <a:effectLst/>
                        </a:rPr>
                        <a:t>උපේක්ෂා</a:t>
                      </a:r>
                      <a:endParaRPr lang="en-GB" sz="1100">
                        <a:effectLst/>
                        <a:latin typeface="Calibri" panose="020F0502020204030204" pitchFamily="34" charset="0"/>
                        <a:ea typeface="SimSun" panose="02010600030101010101" pitchFamily="2" charset="-122"/>
                        <a:cs typeface="Latha" panose="020B0604020202020204" pitchFamily="34" charset="0"/>
                      </a:endParaRPr>
                    </a:p>
                  </a:txBody>
                  <a:tcPr marL="68580" marR="68580" marT="0" marB="0"/>
                </a:tc>
                <a:tc>
                  <a:txBody>
                    <a:bodyPr/>
                    <a:lstStyle/>
                    <a:p>
                      <a:pPr>
                        <a:lnSpc>
                          <a:spcPct val="115000"/>
                        </a:lnSpc>
                        <a:spcAft>
                          <a:spcPts val="1000"/>
                        </a:spcAft>
                      </a:pPr>
                      <a:r>
                        <a:rPr lang="si-LK" sz="1200">
                          <a:effectLst/>
                        </a:rPr>
                        <a:t>85</a:t>
                      </a:r>
                      <a:endParaRPr lang="en-GB" sz="1100">
                        <a:effectLst/>
                        <a:latin typeface="Calibri" panose="020F0502020204030204" pitchFamily="34" charset="0"/>
                        <a:ea typeface="SimSun" panose="02010600030101010101" pitchFamily="2" charset="-122"/>
                        <a:cs typeface="Latha" panose="020B0604020202020204" pitchFamily="34" charset="0"/>
                      </a:endParaRPr>
                    </a:p>
                  </a:txBody>
                  <a:tcPr marL="68580" marR="68580" marT="0" marB="0"/>
                </a:tc>
                <a:tc>
                  <a:txBody>
                    <a:bodyPr/>
                    <a:lstStyle/>
                    <a:p>
                      <a:pPr>
                        <a:lnSpc>
                          <a:spcPct val="115000"/>
                        </a:lnSpc>
                        <a:spcAft>
                          <a:spcPts val="1000"/>
                        </a:spcAft>
                      </a:pPr>
                      <a:r>
                        <a:rPr lang="si-LK" sz="1200">
                          <a:effectLst/>
                        </a:rPr>
                        <a:t>79</a:t>
                      </a:r>
                      <a:endParaRPr lang="en-GB" sz="1100">
                        <a:effectLst/>
                        <a:latin typeface="Calibri" panose="020F0502020204030204" pitchFamily="34" charset="0"/>
                        <a:ea typeface="SimSun" panose="02010600030101010101" pitchFamily="2" charset="-122"/>
                        <a:cs typeface="Latha" panose="020B0604020202020204" pitchFamily="34" charset="0"/>
                      </a:endParaRPr>
                    </a:p>
                  </a:txBody>
                  <a:tcPr marL="68580" marR="68580" marT="0" marB="0"/>
                </a:tc>
                <a:tc>
                  <a:txBody>
                    <a:bodyPr/>
                    <a:lstStyle/>
                    <a:p>
                      <a:pPr>
                        <a:lnSpc>
                          <a:spcPct val="115000"/>
                        </a:lnSpc>
                        <a:spcAft>
                          <a:spcPts val="1000"/>
                        </a:spcAft>
                      </a:pPr>
                      <a:r>
                        <a:rPr lang="si-LK" sz="1200">
                          <a:effectLst/>
                        </a:rPr>
                        <a:t>82</a:t>
                      </a:r>
                      <a:endParaRPr lang="en-GB" sz="1100">
                        <a:effectLst/>
                        <a:latin typeface="Calibri" panose="020F0502020204030204" pitchFamily="34" charset="0"/>
                        <a:ea typeface="SimSun" panose="02010600030101010101" pitchFamily="2" charset="-122"/>
                        <a:cs typeface="Latha" panose="020B0604020202020204" pitchFamily="34" charset="0"/>
                      </a:endParaRPr>
                    </a:p>
                  </a:txBody>
                  <a:tcPr marL="68580" marR="68580" marT="0" marB="0"/>
                </a:tc>
                <a:tc>
                  <a:txBody>
                    <a:bodyPr/>
                    <a:lstStyle/>
                    <a:p>
                      <a:pPr>
                        <a:lnSpc>
                          <a:spcPct val="115000"/>
                        </a:lnSpc>
                        <a:spcAft>
                          <a:spcPts val="1000"/>
                        </a:spcAft>
                      </a:pPr>
                      <a:r>
                        <a:rPr lang="si-LK" sz="1200">
                          <a:effectLst/>
                        </a:rPr>
                        <a:t>56</a:t>
                      </a:r>
                      <a:endParaRPr lang="en-GB" sz="1100">
                        <a:effectLst/>
                        <a:latin typeface="Calibri" panose="020F0502020204030204" pitchFamily="34" charset="0"/>
                        <a:ea typeface="SimSun" panose="02010600030101010101" pitchFamily="2" charset="-122"/>
                        <a:cs typeface="Latha" panose="020B0604020202020204" pitchFamily="34" charset="0"/>
                      </a:endParaRPr>
                    </a:p>
                  </a:txBody>
                  <a:tcPr marL="68580" marR="68580" marT="0" marB="0"/>
                </a:tc>
                <a:extLst>
                  <a:ext uri="{0D108BD9-81ED-4DB2-BD59-A6C34878D82A}">
                    <a16:rowId xmlns:a16="http://schemas.microsoft.com/office/drawing/2014/main" val="4164919711"/>
                  </a:ext>
                </a:extLst>
              </a:tr>
              <a:tr h="341042">
                <a:tc>
                  <a:txBody>
                    <a:bodyPr/>
                    <a:lstStyle/>
                    <a:p>
                      <a:pPr>
                        <a:lnSpc>
                          <a:spcPct val="115000"/>
                        </a:lnSpc>
                        <a:spcAft>
                          <a:spcPts val="1000"/>
                        </a:spcAft>
                      </a:pPr>
                      <a:r>
                        <a:rPr lang="si-LK" sz="1200">
                          <a:effectLst/>
                        </a:rPr>
                        <a:t>චතුර</a:t>
                      </a:r>
                      <a:endParaRPr lang="en-GB" sz="1100">
                        <a:effectLst/>
                        <a:latin typeface="Calibri" panose="020F0502020204030204" pitchFamily="34" charset="0"/>
                        <a:ea typeface="SimSun" panose="02010600030101010101" pitchFamily="2" charset="-122"/>
                        <a:cs typeface="Latha" panose="020B0604020202020204" pitchFamily="34" charset="0"/>
                      </a:endParaRPr>
                    </a:p>
                  </a:txBody>
                  <a:tcPr marL="68580" marR="68580" marT="0" marB="0"/>
                </a:tc>
                <a:tc>
                  <a:txBody>
                    <a:bodyPr/>
                    <a:lstStyle/>
                    <a:p>
                      <a:pPr>
                        <a:lnSpc>
                          <a:spcPct val="115000"/>
                        </a:lnSpc>
                        <a:spcAft>
                          <a:spcPts val="1000"/>
                        </a:spcAft>
                      </a:pPr>
                      <a:r>
                        <a:rPr lang="si-LK" sz="1200">
                          <a:effectLst/>
                        </a:rPr>
                        <a:t>76</a:t>
                      </a:r>
                      <a:endParaRPr lang="en-GB" sz="1100">
                        <a:effectLst/>
                        <a:latin typeface="Calibri" panose="020F0502020204030204" pitchFamily="34" charset="0"/>
                        <a:ea typeface="SimSun" panose="02010600030101010101" pitchFamily="2" charset="-122"/>
                        <a:cs typeface="Latha" panose="020B0604020202020204" pitchFamily="34" charset="0"/>
                      </a:endParaRPr>
                    </a:p>
                  </a:txBody>
                  <a:tcPr marL="68580" marR="68580" marT="0" marB="0"/>
                </a:tc>
                <a:tc>
                  <a:txBody>
                    <a:bodyPr/>
                    <a:lstStyle/>
                    <a:p>
                      <a:pPr>
                        <a:lnSpc>
                          <a:spcPct val="115000"/>
                        </a:lnSpc>
                        <a:spcAft>
                          <a:spcPts val="1000"/>
                        </a:spcAft>
                      </a:pPr>
                      <a:r>
                        <a:rPr lang="si-LK" sz="1200">
                          <a:effectLst/>
                        </a:rPr>
                        <a:t>90</a:t>
                      </a:r>
                      <a:endParaRPr lang="en-GB" sz="1100">
                        <a:effectLst/>
                        <a:latin typeface="Calibri" panose="020F0502020204030204" pitchFamily="34" charset="0"/>
                        <a:ea typeface="SimSun" panose="02010600030101010101" pitchFamily="2" charset="-122"/>
                        <a:cs typeface="Latha" panose="020B0604020202020204" pitchFamily="34" charset="0"/>
                      </a:endParaRPr>
                    </a:p>
                  </a:txBody>
                  <a:tcPr marL="68580" marR="68580" marT="0" marB="0"/>
                </a:tc>
                <a:tc>
                  <a:txBody>
                    <a:bodyPr/>
                    <a:lstStyle/>
                    <a:p>
                      <a:pPr>
                        <a:lnSpc>
                          <a:spcPct val="115000"/>
                        </a:lnSpc>
                        <a:spcAft>
                          <a:spcPts val="1000"/>
                        </a:spcAft>
                      </a:pPr>
                      <a:r>
                        <a:rPr lang="si-LK" sz="1200">
                          <a:effectLst/>
                        </a:rPr>
                        <a:t>73</a:t>
                      </a:r>
                      <a:endParaRPr lang="en-GB" sz="1100">
                        <a:effectLst/>
                        <a:latin typeface="Calibri" panose="020F0502020204030204" pitchFamily="34" charset="0"/>
                        <a:ea typeface="SimSun" panose="02010600030101010101" pitchFamily="2" charset="-122"/>
                        <a:cs typeface="Latha" panose="020B0604020202020204" pitchFamily="34" charset="0"/>
                      </a:endParaRPr>
                    </a:p>
                  </a:txBody>
                  <a:tcPr marL="68580" marR="68580" marT="0" marB="0"/>
                </a:tc>
                <a:tc>
                  <a:txBody>
                    <a:bodyPr/>
                    <a:lstStyle/>
                    <a:p>
                      <a:pPr>
                        <a:lnSpc>
                          <a:spcPct val="115000"/>
                        </a:lnSpc>
                        <a:spcAft>
                          <a:spcPts val="1000"/>
                        </a:spcAft>
                      </a:pPr>
                      <a:r>
                        <a:rPr lang="si-LK" sz="1200" dirty="0">
                          <a:effectLst/>
                        </a:rPr>
                        <a:t>71</a:t>
                      </a:r>
                      <a:endParaRPr lang="en-GB" sz="1100" dirty="0">
                        <a:effectLst/>
                        <a:latin typeface="Calibri" panose="020F0502020204030204" pitchFamily="34" charset="0"/>
                        <a:ea typeface="SimSun" panose="02010600030101010101" pitchFamily="2" charset="-122"/>
                        <a:cs typeface="Latha" panose="020B0604020202020204" pitchFamily="34" charset="0"/>
                      </a:endParaRPr>
                    </a:p>
                  </a:txBody>
                  <a:tcPr marL="68580" marR="68580" marT="0" marB="0"/>
                </a:tc>
                <a:extLst>
                  <a:ext uri="{0D108BD9-81ED-4DB2-BD59-A6C34878D82A}">
                    <a16:rowId xmlns:a16="http://schemas.microsoft.com/office/drawing/2014/main" val="2825994443"/>
                  </a:ext>
                </a:extLst>
              </a:tr>
            </a:tbl>
          </a:graphicData>
        </a:graphic>
      </p:graphicFrame>
      <p:pic>
        <p:nvPicPr>
          <p:cNvPr id="4" name="Audio 3">
            <a:hlinkClick r:id="" action="ppaction://media"/>
            <a:extLst>
              <a:ext uri="{FF2B5EF4-FFF2-40B4-BE49-F238E27FC236}">
                <a16:creationId xmlns:a16="http://schemas.microsoft.com/office/drawing/2014/main" id="{CC9C7250-144F-4A62-915A-AF0D466A822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5316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753B6-F921-4D06-ABD0-777E4F56382A}"/>
              </a:ext>
            </a:extLst>
          </p:cNvPr>
          <p:cNvSpPr>
            <a:spLocks noGrp="1"/>
          </p:cNvSpPr>
          <p:nvPr>
            <p:ph type="title"/>
          </p:nvPr>
        </p:nvSpPr>
        <p:spPr/>
        <p:txBody>
          <a:bodyPr>
            <a:normAutofit/>
          </a:bodyPr>
          <a:lstStyle/>
          <a:p>
            <a:pPr algn="ctr"/>
            <a:r>
              <a:rPr lang="si-LK" sz="4000" dirty="0"/>
              <a:t>තොරතුරු හා සන්නිවේදන තාක්ෂණයේ අනිසි ප්‍රතිඵල</a:t>
            </a:r>
            <a:endParaRPr lang="en-GB" sz="4000" dirty="0"/>
          </a:p>
        </p:txBody>
      </p:sp>
      <p:sp>
        <p:nvSpPr>
          <p:cNvPr id="3" name="Content Placeholder 2">
            <a:extLst>
              <a:ext uri="{FF2B5EF4-FFF2-40B4-BE49-F238E27FC236}">
                <a16:creationId xmlns:a16="http://schemas.microsoft.com/office/drawing/2014/main" id="{F504DE53-6E7F-4492-A16C-43AB4D910A23}"/>
              </a:ext>
            </a:extLst>
          </p:cNvPr>
          <p:cNvSpPr>
            <a:spLocks noGrp="1"/>
          </p:cNvSpPr>
          <p:nvPr>
            <p:ph idx="1"/>
          </p:nvPr>
        </p:nvSpPr>
        <p:spPr/>
        <p:txBody>
          <a:bodyPr/>
          <a:lstStyle/>
          <a:p>
            <a:r>
              <a:rPr lang="si-LK" dirty="0"/>
              <a:t>ඇබ්බැහිවීම - අධ්‍යාපන කටයුතු මගහැරී යාම </a:t>
            </a:r>
          </a:p>
          <a:p>
            <a:r>
              <a:rPr lang="si-LK" dirty="0"/>
              <a:t>අක්ෂි ආබාධ, කොන්දේ අමාරු, හිසේ කැක්කුම ආදිය ඇතිවීම</a:t>
            </a:r>
          </a:p>
          <a:p>
            <a:r>
              <a:rPr lang="si-LK" dirty="0"/>
              <a:t>සමාජජාල තුළින් නොගැළපෙන මිතුරන්ගේ ඇසුරට පත්වීම</a:t>
            </a:r>
          </a:p>
          <a:p>
            <a:r>
              <a:rPr lang="si-LK" dirty="0"/>
              <a:t>අන්තර්ජාලය හරහා පරිගණක වෛරස පැමිණ පරිගණකයට හානි වීම</a:t>
            </a:r>
          </a:p>
          <a:p>
            <a:r>
              <a:rPr lang="si-LK" dirty="0"/>
              <a:t>අන්තර්ජාලයේ නොගැළපෙන වෙබ් පිටු හා සම්බන්ධවීම නිසා මානසික විකෘතිතා ඇතිවීම</a:t>
            </a:r>
          </a:p>
          <a:p>
            <a:r>
              <a:rPr lang="si-LK" dirty="0"/>
              <a:t>පෞද්ගලිකත්වයට හානිවන ලෙස පිංතූර හා වීඩියෝ පට විකෘති කර නිපදවීම</a:t>
            </a:r>
          </a:p>
          <a:p>
            <a:r>
              <a:rPr lang="si-LK" dirty="0"/>
              <a:t>බුද්ධිමය දේපල සොරා ගැනීම</a:t>
            </a:r>
            <a:endParaRPr lang="en-GB" dirty="0"/>
          </a:p>
        </p:txBody>
      </p:sp>
    </p:spTree>
    <p:extLst>
      <p:ext uri="{BB962C8B-B14F-4D97-AF65-F5344CB8AC3E}">
        <p14:creationId xmlns:p14="http://schemas.microsoft.com/office/powerpoint/2010/main" val="645426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05692-373E-49F8-B35E-971D324562B3}"/>
              </a:ext>
            </a:extLst>
          </p:cNvPr>
          <p:cNvSpPr>
            <a:spLocks noGrp="1"/>
          </p:cNvSpPr>
          <p:nvPr>
            <p:ph type="title"/>
          </p:nvPr>
        </p:nvSpPr>
        <p:spPr>
          <a:xfrm>
            <a:off x="0" y="0"/>
            <a:ext cx="10515600" cy="433161"/>
          </a:xfrm>
        </p:spPr>
        <p:txBody>
          <a:bodyPr>
            <a:normAutofit fontScale="90000"/>
          </a:bodyPr>
          <a:lstStyle/>
          <a:p>
            <a:r>
              <a:rPr lang="si-LK" dirty="0"/>
              <a:t>ඇගයීම</a:t>
            </a:r>
            <a:endParaRPr lang="en-GB" dirty="0"/>
          </a:p>
        </p:txBody>
      </p:sp>
      <p:sp>
        <p:nvSpPr>
          <p:cNvPr id="3" name="Content Placeholder 2">
            <a:extLst>
              <a:ext uri="{FF2B5EF4-FFF2-40B4-BE49-F238E27FC236}">
                <a16:creationId xmlns:a16="http://schemas.microsoft.com/office/drawing/2014/main" id="{7FBF9D76-8B84-4763-9507-215321ACE14F}"/>
              </a:ext>
            </a:extLst>
          </p:cNvPr>
          <p:cNvSpPr>
            <a:spLocks noGrp="1"/>
          </p:cNvSpPr>
          <p:nvPr>
            <p:ph idx="1"/>
          </p:nvPr>
        </p:nvSpPr>
        <p:spPr>
          <a:xfrm>
            <a:off x="130629" y="737054"/>
            <a:ext cx="11713028" cy="5750832"/>
          </a:xfrm>
        </p:spPr>
        <p:txBody>
          <a:bodyPr>
            <a:normAutofit/>
          </a:bodyPr>
          <a:lstStyle/>
          <a:p>
            <a:pPr marL="342900" indent="-342900">
              <a:lnSpc>
                <a:spcPts val="1800"/>
              </a:lnSpc>
              <a:spcAft>
                <a:spcPts val="800"/>
              </a:spcAft>
              <a:buFont typeface="+mj-lt"/>
              <a:buAutoNum type="arabicPeriod"/>
            </a:pPr>
            <a:r>
              <a:rPr lang="si-LK" sz="2400" spc="10"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වෙන් වෙන් වශයෙන් ගත් කල අර්ථයක් දීමට නොහැකි අංක</a:t>
            </a:r>
            <a:r>
              <a:rPr lang="en-GB" sz="2400" spc="10" dirty="0">
                <a:solidFill>
                  <a:srgbClr val="202124"/>
                </a:solidFill>
                <a:effectLst/>
                <a:latin typeface="Roboto" panose="02000000000000000000" pitchFamily="2" charset="0"/>
                <a:ea typeface="Times New Roman" panose="02020603050405020304" pitchFamily="18" charset="0"/>
                <a:cs typeface="Times New Roman" panose="02020603050405020304" pitchFamily="18" charset="0"/>
              </a:rPr>
              <a:t>, </a:t>
            </a:r>
            <a:r>
              <a:rPr lang="si-LK" sz="2400" spc="10"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වචන සහ සළකුණු හඳුන්වන්නේ</a:t>
            </a:r>
            <a:r>
              <a:rPr lang="en-GB" sz="2400" spc="10" dirty="0">
                <a:solidFill>
                  <a:srgbClr val="D93025"/>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Latha" panose="020B0604020202020204" pitchFamily="34" charset="0"/>
            </a:endParaRPr>
          </a:p>
          <a:p>
            <a:pPr marL="457200" lvl="1" indent="0">
              <a:lnSpc>
                <a:spcPct val="107000"/>
              </a:lnSpc>
              <a:spcAft>
                <a:spcPts val="800"/>
              </a:spcAft>
              <a:buNone/>
            </a:pPr>
            <a:r>
              <a:rPr lang="si-LK" spc="15"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	1.ආදාන</a:t>
            </a:r>
            <a:r>
              <a:rPr lang="en-GB" spc="15"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	</a:t>
            </a:r>
            <a:r>
              <a:rPr lang="si-LK" spc="15"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	2.ප්‍රතිදාන	3.</a:t>
            </a:r>
            <a:r>
              <a:rPr lang="si-LK" dirty="0"/>
              <a:t>දත්ත	</a:t>
            </a:r>
            <a:r>
              <a:rPr lang="si-LK" spc="15"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	4.තොරතුරු</a:t>
            </a:r>
          </a:p>
          <a:p>
            <a:pPr marL="457200" indent="-457200">
              <a:lnSpc>
                <a:spcPct val="107000"/>
              </a:lnSpc>
              <a:spcAft>
                <a:spcPts val="800"/>
              </a:spcAft>
              <a:buFont typeface="+mj-lt"/>
              <a:buAutoNum type="arabicPeriod"/>
            </a:pPr>
            <a:r>
              <a:rPr lang="si-LK" sz="1800" spc="10"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දත්ත අර්ථවත් ලෙස සකස් කිරීමෙන් ලබා ගන්නේ</a:t>
            </a:r>
          </a:p>
          <a:p>
            <a:pPr marL="0" indent="0">
              <a:lnSpc>
                <a:spcPct val="107000"/>
              </a:lnSpc>
              <a:spcAft>
                <a:spcPts val="800"/>
              </a:spcAft>
              <a:buNone/>
            </a:pPr>
            <a:r>
              <a:rPr lang="si-LK" sz="1600" spc="15"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	</a:t>
            </a:r>
            <a:r>
              <a:rPr lang="si-LK" sz="2400" spc="15"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1.ආදාන</a:t>
            </a:r>
            <a:r>
              <a:rPr lang="en-GB" sz="2400" spc="15"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	</a:t>
            </a:r>
            <a:r>
              <a:rPr lang="si-LK" sz="2400" spc="15"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	2.ප්‍රතිදාන	3.දත්ත		4.තොරතුරු</a:t>
            </a:r>
            <a:endParaRPr lang="si-LK" sz="1600" spc="15"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endParaRPr>
          </a:p>
          <a:p>
            <a:pPr marL="342900" indent="-342900">
              <a:lnSpc>
                <a:spcPct val="107000"/>
              </a:lnSpc>
              <a:spcAft>
                <a:spcPts val="800"/>
              </a:spcAft>
              <a:buFont typeface="+mj-lt"/>
              <a:buAutoNum type="arabicPeriod" startAt="3"/>
            </a:pPr>
            <a:r>
              <a:rPr lang="si-LK" sz="1800" spc="10"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ගුණාත්මක දත්තයක් සඳහා උදාහරණයක් වන්නේ</a:t>
            </a:r>
            <a:r>
              <a:rPr lang="en-GB" sz="1800" spc="10" dirty="0">
                <a:solidFill>
                  <a:srgbClr val="D93025"/>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si-LK" sz="1800" spc="10" dirty="0">
              <a:solidFill>
                <a:srgbClr val="D93025"/>
              </a:solidFill>
              <a:effectLst/>
              <a:latin typeface="Roboto" panose="02000000000000000000" pitchFamily="2" charset="0"/>
              <a:ea typeface="Times New Roman" panose="02020603050405020304" pitchFamily="18" charset="0"/>
              <a:cs typeface="Times New Roman" panose="02020603050405020304" pitchFamily="18" charset="0"/>
            </a:endParaRPr>
          </a:p>
          <a:p>
            <a:pPr marL="457200" lvl="1" indent="0">
              <a:lnSpc>
                <a:spcPct val="107000"/>
              </a:lnSpc>
              <a:spcAft>
                <a:spcPts val="800"/>
              </a:spcAft>
              <a:buNone/>
            </a:pPr>
            <a:r>
              <a:rPr lang="si-LK" sz="1800" spc="10" dirty="0">
                <a:latin typeface="Roboto" panose="02000000000000000000" pitchFamily="2" charset="0"/>
                <a:ea typeface="Times New Roman" panose="02020603050405020304" pitchFamily="18" charset="0"/>
                <a:cs typeface="Times New Roman" panose="02020603050405020304" pitchFamily="18" charset="0"/>
              </a:rPr>
              <a:t>1. කහ පාට මල් 	2. වටටියක ඇති මල් ගණන	3. සිසුවෙකුගේ ගණිතය ලකුණු 4. නිමල්ගේ බර</a:t>
            </a:r>
          </a:p>
          <a:p>
            <a:pPr marL="0" indent="0">
              <a:lnSpc>
                <a:spcPct val="107000"/>
              </a:lnSpc>
              <a:spcAft>
                <a:spcPts val="800"/>
              </a:spcAft>
              <a:buNone/>
            </a:pPr>
            <a:r>
              <a:rPr lang="en-GB" sz="1800" spc="10"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4. </a:t>
            </a:r>
            <a:r>
              <a:rPr lang="si-LK" sz="1800" spc="10"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ඉ-රාජ්‍ය මගින් රජයෙන් පුරවැසියන්ට ලබා දෙන සේවාවක් නොවන්නේ</a:t>
            </a:r>
          </a:p>
          <a:p>
            <a:pPr marL="0" indent="0">
              <a:lnSpc>
                <a:spcPct val="107000"/>
              </a:lnSpc>
              <a:spcAft>
                <a:spcPts val="800"/>
              </a:spcAft>
              <a:buNone/>
            </a:pPr>
            <a:r>
              <a:rPr lang="si-LK" sz="1800" spc="15"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	1. රාජ්‍ය ආයතන නාමාවලිය	2.බිල්පත් ගෙවීම් සේවා	3.රාජ්‍ය තොරතුරු කේන්ද්‍රය 	 4.ව්‍යාපාර ලියාපදිංචිය</a:t>
            </a:r>
            <a:endParaRPr lang="en-GB" sz="1800" dirty="0">
              <a:effectLst/>
              <a:latin typeface="Calibri" panose="020F0502020204030204" pitchFamily="34" charset="0"/>
              <a:ea typeface="Calibri" panose="020F0502020204030204" pitchFamily="34" charset="0"/>
              <a:cs typeface="Latha" panose="020B0604020202020204" pitchFamily="34" charset="0"/>
            </a:endParaRPr>
          </a:p>
          <a:p>
            <a:pPr marL="0" indent="0">
              <a:lnSpc>
                <a:spcPct val="107000"/>
              </a:lnSpc>
              <a:spcAft>
                <a:spcPts val="800"/>
              </a:spcAft>
              <a:buNone/>
            </a:pPr>
            <a:r>
              <a:rPr lang="en-GB" sz="1800" spc="10" dirty="0">
                <a:solidFill>
                  <a:srgbClr val="D93025"/>
                </a:solidFill>
                <a:effectLst/>
                <a:latin typeface="Roboto" panose="02000000000000000000" pitchFamily="2" charset="0"/>
                <a:ea typeface="Times New Roman" panose="02020603050405020304" pitchFamily="18" charset="0"/>
                <a:cs typeface="Times New Roman" panose="02020603050405020304" pitchFamily="18" charset="0"/>
              </a:rPr>
              <a:t>5. </a:t>
            </a:r>
            <a:r>
              <a:rPr lang="si-LK" sz="2400" spc="10" dirty="0">
                <a:latin typeface="Roboto" panose="02000000000000000000" pitchFamily="2" charset="0"/>
                <a:ea typeface="Times New Roman" panose="02020603050405020304" pitchFamily="18" charset="0"/>
                <a:cs typeface="Times New Roman" panose="02020603050405020304" pitchFamily="18" charset="0"/>
              </a:rPr>
              <a:t>‍</a:t>
            </a:r>
            <a:r>
              <a:rPr lang="si-LK" sz="1800" spc="10"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ඉ-රාජ්‍ය මගින් රජයෙන් ව්‍යාපාර වලට ලබා දෙන සේවාවක් වන්නේ</a:t>
            </a:r>
          </a:p>
          <a:p>
            <a:pPr marL="457200" lvl="1" indent="0">
              <a:lnSpc>
                <a:spcPct val="107000"/>
              </a:lnSpc>
              <a:spcAft>
                <a:spcPts val="800"/>
              </a:spcAft>
              <a:buNone/>
            </a:pPr>
            <a:r>
              <a:rPr lang="si-LK" sz="1400" spc="15"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1. රාජ්‍ය ආයතන නාමාවලිය		2.බිල්පත් ගෙවීම් සේවා		3.රාජ්‍ය තොරතුරු කේන්ද්‍රය 	 4.ව්‍යාපාර ලියාපදිංචිය</a:t>
            </a:r>
            <a:endParaRPr lang="en-GB" sz="1400" dirty="0">
              <a:effectLst/>
              <a:latin typeface="Calibri" panose="020F0502020204030204" pitchFamily="34" charset="0"/>
              <a:ea typeface="Calibri" panose="020F0502020204030204" pitchFamily="34" charset="0"/>
              <a:cs typeface="Latha" panose="020B0604020202020204" pitchFamily="34" charset="0"/>
            </a:endParaRPr>
          </a:p>
          <a:p>
            <a:pPr marL="342900" indent="-342900">
              <a:lnSpc>
                <a:spcPct val="107000"/>
              </a:lnSpc>
              <a:spcAft>
                <a:spcPts val="800"/>
              </a:spcAft>
              <a:buFont typeface="+mj-lt"/>
              <a:buAutoNum type="arabicPeriod" startAt="3"/>
            </a:pPr>
            <a:endParaRPr lang="si-LK" sz="2400" spc="10" dirty="0">
              <a:latin typeface="Roboto" panose="02000000000000000000" pitchFamily="2" charset="0"/>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mj-lt"/>
              <a:buAutoNum type="arabicPeriod" startAt="3"/>
            </a:pPr>
            <a:endParaRPr lang="si-LK" sz="1800" spc="10" dirty="0">
              <a:solidFill>
                <a:srgbClr val="D93025"/>
              </a:solidFill>
              <a:effectLst/>
              <a:latin typeface="Roboto" panose="02000000000000000000" pitchFamily="2" charset="0"/>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mj-lt"/>
              <a:buAutoNum type="arabicPeriod" startAt="3"/>
            </a:pPr>
            <a:endParaRPr lang="si-LK" sz="1600" spc="15"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endParaRPr>
          </a:p>
          <a:p>
            <a:pPr marL="457200" indent="-457200">
              <a:lnSpc>
                <a:spcPct val="107000"/>
              </a:lnSpc>
              <a:spcAft>
                <a:spcPts val="800"/>
              </a:spcAft>
              <a:buFont typeface="+mj-lt"/>
              <a:buAutoNum type="arabicPeriod" startAt="3"/>
            </a:pPr>
            <a:endParaRPr lang="si-LK" sz="1800" spc="10"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endParaRPr>
          </a:p>
          <a:p>
            <a:pPr marL="457200" indent="-457200">
              <a:lnSpc>
                <a:spcPct val="107000"/>
              </a:lnSpc>
              <a:spcAft>
                <a:spcPts val="800"/>
              </a:spcAft>
              <a:buFont typeface="+mj-lt"/>
              <a:buAutoNum type="arabicPeriod" startAt="3"/>
            </a:pPr>
            <a:endParaRPr lang="si-LK" sz="1800" spc="10"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endParaRPr>
          </a:p>
          <a:p>
            <a:pPr marL="457200" indent="-457200">
              <a:lnSpc>
                <a:spcPct val="107000"/>
              </a:lnSpc>
              <a:spcAft>
                <a:spcPts val="800"/>
              </a:spcAft>
              <a:buFont typeface="+mj-lt"/>
              <a:buAutoNum type="arabicPeriod" startAt="3"/>
            </a:pPr>
            <a:endParaRPr lang="si-LK" sz="1800" spc="15" dirty="0">
              <a:solidFill>
                <a:srgbClr val="202124"/>
              </a:solidFill>
              <a:latin typeface="Roboto" panose="02000000000000000000" pitchFamily="2" charset="0"/>
              <a:ea typeface="Times New Roman" panose="02020603050405020304" pitchFamily="18" charset="0"/>
              <a:cs typeface="Iskoola Pota" panose="02010503010101010104" pitchFamily="2" charset="0"/>
            </a:endParaRPr>
          </a:p>
          <a:p>
            <a:pPr marL="457200" indent="-457200">
              <a:lnSpc>
                <a:spcPct val="107000"/>
              </a:lnSpc>
              <a:spcAft>
                <a:spcPts val="800"/>
              </a:spcAft>
              <a:buFont typeface="+mj-lt"/>
              <a:buAutoNum type="arabicPeriod" startAt="3"/>
            </a:pPr>
            <a:endParaRPr lang="en-GB" dirty="0">
              <a:effectLst/>
              <a:latin typeface="Calibri" panose="020F0502020204030204" pitchFamily="34" charset="0"/>
              <a:ea typeface="Calibri" panose="020F0502020204030204" pitchFamily="34" charset="0"/>
              <a:cs typeface="Latha" panose="020B0604020202020204" pitchFamily="34" charset="0"/>
            </a:endParaRPr>
          </a:p>
          <a:p>
            <a:pPr marL="514350" indent="-514350">
              <a:buFont typeface="+mj-lt"/>
              <a:buAutoNum type="arabicPeriod" startAt="3"/>
            </a:pPr>
            <a:endParaRPr lang="en-GB" dirty="0"/>
          </a:p>
        </p:txBody>
      </p:sp>
    </p:spTree>
    <p:extLst>
      <p:ext uri="{BB962C8B-B14F-4D97-AF65-F5344CB8AC3E}">
        <p14:creationId xmlns:p14="http://schemas.microsoft.com/office/powerpoint/2010/main" val="3975188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0F49C1-4089-4DDE-99ED-F04CE0E36AF8}"/>
              </a:ext>
            </a:extLst>
          </p:cNvPr>
          <p:cNvSpPr>
            <a:spLocks noGrp="1"/>
          </p:cNvSpPr>
          <p:nvPr>
            <p:ph idx="1"/>
          </p:nvPr>
        </p:nvSpPr>
        <p:spPr>
          <a:xfrm>
            <a:off x="450273" y="467879"/>
            <a:ext cx="7945582" cy="5962417"/>
          </a:xfrm>
        </p:spPr>
        <p:txBody>
          <a:bodyPr>
            <a:normAutofit fontScale="92500" lnSpcReduction="10000"/>
          </a:bodyPr>
          <a:lstStyle/>
          <a:p>
            <a:pPr marL="514350" indent="-514350">
              <a:buFont typeface="+mj-lt"/>
              <a:buAutoNum type="arabicPeriod" startAt="6"/>
            </a:pPr>
            <a:r>
              <a:rPr lang="si-LK" sz="1800" spc="10"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දු</a:t>
            </a:r>
            <a:r>
              <a:rPr lang="si-LK" sz="1600" spc="10"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රස්ථ අධ්‍යාපනයේ ලක්ෂණයක් නොවන්නේ</a:t>
            </a:r>
            <a:endParaRPr lang="en-GB" sz="1600" spc="10"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endParaRPr>
          </a:p>
          <a:p>
            <a:pPr marL="857250" lvl="1" indent="-400050">
              <a:lnSpc>
                <a:spcPct val="107000"/>
              </a:lnSpc>
              <a:spcAft>
                <a:spcPts val="800"/>
              </a:spcAft>
              <a:buFont typeface="+mj-lt"/>
              <a:buAutoNum type="romanUcPeriod"/>
            </a:pPr>
            <a:r>
              <a:rPr lang="si-LK" sz="1600" spc="15"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පාඨමාලා ලියාපදිංචියේ දී ලබා දෙන අංකිත පුස්තකාල සම්බන්ධතාව</a:t>
            </a:r>
            <a:endParaRPr lang="en-GB" sz="1600" dirty="0">
              <a:effectLst/>
              <a:latin typeface="Calibri" panose="020F0502020204030204" pitchFamily="34" charset="0"/>
              <a:ea typeface="Calibri" panose="020F0502020204030204" pitchFamily="34" charset="0"/>
              <a:cs typeface="Latha" panose="020B0604020202020204" pitchFamily="34" charset="0"/>
            </a:endParaRPr>
          </a:p>
          <a:p>
            <a:pPr marL="857250" lvl="1" indent="-400050">
              <a:lnSpc>
                <a:spcPct val="107000"/>
              </a:lnSpc>
              <a:spcAft>
                <a:spcPts val="800"/>
              </a:spcAft>
              <a:buFont typeface="+mj-lt"/>
              <a:buAutoNum type="romanUcPeriod"/>
            </a:pPr>
            <a:r>
              <a:rPr lang="si-LK" sz="1600" spc="15"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මාර්ගගත ගුරුවරයෙකු හා සම්බන්ධ වීමේ පහසුකම්</a:t>
            </a:r>
            <a:endParaRPr lang="en-GB" sz="1600" dirty="0">
              <a:effectLst/>
              <a:latin typeface="Calibri" panose="020F0502020204030204" pitchFamily="34" charset="0"/>
              <a:ea typeface="Calibri" panose="020F0502020204030204" pitchFamily="34" charset="0"/>
              <a:cs typeface="Latha" panose="020B0604020202020204" pitchFamily="34" charset="0"/>
            </a:endParaRPr>
          </a:p>
          <a:p>
            <a:pPr marL="857250" lvl="1" indent="-400050">
              <a:lnSpc>
                <a:spcPct val="107000"/>
              </a:lnSpc>
              <a:spcAft>
                <a:spcPts val="800"/>
              </a:spcAft>
              <a:buFont typeface="+mj-lt"/>
              <a:buAutoNum type="romanUcPeriod"/>
            </a:pPr>
            <a:r>
              <a:rPr lang="si-LK" sz="1600" spc="15"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උපදේශන සේවා පහසුකම් ලබා ගැනීමට ඇති හැකියාව</a:t>
            </a:r>
            <a:endParaRPr lang="en-GB" sz="1600" dirty="0">
              <a:effectLst/>
              <a:latin typeface="Calibri" panose="020F0502020204030204" pitchFamily="34" charset="0"/>
              <a:ea typeface="Calibri" panose="020F0502020204030204" pitchFamily="34" charset="0"/>
              <a:cs typeface="Latha" panose="020B0604020202020204" pitchFamily="34" charset="0"/>
            </a:endParaRPr>
          </a:p>
          <a:p>
            <a:pPr marL="857250" lvl="1" indent="-400050">
              <a:lnSpc>
                <a:spcPct val="107000"/>
              </a:lnSpc>
              <a:spcAft>
                <a:spcPts val="800"/>
              </a:spcAft>
              <a:buFont typeface="+mj-lt"/>
              <a:buAutoNum type="romanUcPeriod"/>
            </a:pPr>
            <a:r>
              <a:rPr lang="si-LK" sz="1600" spc="15"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දෛනික කාල සටහනකට අනුව ඉගෙනුම් ඒකක හා සම්බන්ධ වීමේ හැකියාව</a:t>
            </a:r>
            <a:endParaRPr lang="en-GB" sz="1600" dirty="0">
              <a:effectLst/>
              <a:latin typeface="Calibri" panose="020F0502020204030204" pitchFamily="34" charset="0"/>
              <a:ea typeface="Calibri" panose="020F0502020204030204" pitchFamily="34" charset="0"/>
              <a:cs typeface="Latha" panose="020B0604020202020204" pitchFamily="34" charset="0"/>
            </a:endParaRPr>
          </a:p>
          <a:p>
            <a:pPr marL="514350" indent="-514350">
              <a:buFont typeface="+mj-lt"/>
              <a:buAutoNum type="arabicPeriod" startAt="6"/>
            </a:pPr>
            <a:endParaRPr lang="en-GB" sz="1600" spc="10"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endParaRPr>
          </a:p>
          <a:p>
            <a:pPr marL="514350" indent="-514350">
              <a:buFont typeface="+mj-lt"/>
              <a:buAutoNum type="arabicPeriod" startAt="6"/>
            </a:pPr>
            <a:r>
              <a:rPr lang="si-LK" sz="1600" spc="10"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ශරීරයේ අභ්‍යන්තර කොටස් වෙන් වෙන් වශයෙන් ත්‍රිමාණ ලෙස රූපගත කිරීමට භාවිතා කරන්නේ</a:t>
            </a:r>
            <a:endParaRPr lang="en-GB" sz="1600" spc="10"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endParaRPr>
          </a:p>
          <a:p>
            <a:pPr marL="857250" lvl="1" indent="-400050">
              <a:lnSpc>
                <a:spcPct val="107000"/>
              </a:lnSpc>
              <a:spcAft>
                <a:spcPts val="800"/>
              </a:spcAft>
              <a:buFont typeface="+mj-lt"/>
              <a:buAutoNum type="romanUcPeriod"/>
            </a:pPr>
            <a:r>
              <a:rPr lang="si-LK" sz="1600" spc="15"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පරිගණකගත ආක්ෂක ශරීර ස්තර එක්ස්රේ යන්ත්‍රය (</a:t>
            </a:r>
            <a:r>
              <a:rPr lang="en-GB" sz="1600" spc="15" dirty="0">
                <a:solidFill>
                  <a:srgbClr val="202124"/>
                </a:solidFill>
                <a:effectLst/>
                <a:latin typeface="Roboto" panose="02000000000000000000" pitchFamily="2" charset="0"/>
                <a:ea typeface="Times New Roman" panose="02020603050405020304" pitchFamily="18" charset="0"/>
                <a:cs typeface="Times New Roman" panose="02020603050405020304" pitchFamily="18" charset="0"/>
              </a:rPr>
              <a:t>CAT)</a:t>
            </a:r>
            <a:endParaRPr lang="en-GB" sz="1600" dirty="0">
              <a:effectLst/>
              <a:latin typeface="Calibri" panose="020F0502020204030204" pitchFamily="34" charset="0"/>
              <a:ea typeface="Calibri" panose="020F0502020204030204" pitchFamily="34" charset="0"/>
              <a:cs typeface="Latha" panose="020B0604020202020204" pitchFamily="34" charset="0"/>
            </a:endParaRPr>
          </a:p>
          <a:p>
            <a:pPr marL="857250" lvl="1" indent="-400050">
              <a:lnSpc>
                <a:spcPct val="107000"/>
              </a:lnSpc>
              <a:spcAft>
                <a:spcPts val="800"/>
              </a:spcAft>
              <a:buFont typeface="+mj-lt"/>
              <a:buAutoNum type="romanUcPeriod"/>
            </a:pPr>
            <a:r>
              <a:rPr lang="si-LK" sz="1600" spc="15"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චු‍ම්බක අනු‍නාද මූර්තන යන්ත්‍රය (</a:t>
            </a:r>
            <a:r>
              <a:rPr lang="en-GB" sz="1600" spc="15" dirty="0">
                <a:solidFill>
                  <a:srgbClr val="202124"/>
                </a:solidFill>
                <a:effectLst/>
                <a:latin typeface="Roboto" panose="02000000000000000000" pitchFamily="2" charset="0"/>
                <a:ea typeface="Times New Roman" panose="02020603050405020304" pitchFamily="18" charset="0"/>
                <a:cs typeface="Times New Roman" panose="02020603050405020304" pitchFamily="18" charset="0"/>
              </a:rPr>
              <a:t>MRI)</a:t>
            </a:r>
            <a:endParaRPr lang="en-GB" sz="1600" dirty="0">
              <a:effectLst/>
              <a:latin typeface="Calibri" panose="020F0502020204030204" pitchFamily="34" charset="0"/>
              <a:ea typeface="Calibri" panose="020F0502020204030204" pitchFamily="34" charset="0"/>
              <a:cs typeface="Latha" panose="020B0604020202020204" pitchFamily="34" charset="0"/>
            </a:endParaRPr>
          </a:p>
          <a:p>
            <a:pPr marL="857250" lvl="1" indent="-400050">
              <a:lnSpc>
                <a:spcPct val="107000"/>
              </a:lnSpc>
              <a:spcAft>
                <a:spcPts val="800"/>
              </a:spcAft>
              <a:buFont typeface="+mj-lt"/>
              <a:buAutoNum type="romanUcPeriod"/>
            </a:pPr>
            <a:r>
              <a:rPr lang="si-LK" sz="1600" spc="15"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විද්‍යු‍ත් තන්තු රේඛීය යන්ත්‍රය (</a:t>
            </a:r>
            <a:r>
              <a:rPr lang="en-GB" sz="1600" spc="15" dirty="0">
                <a:solidFill>
                  <a:srgbClr val="202124"/>
                </a:solidFill>
                <a:effectLst/>
                <a:latin typeface="Roboto" panose="02000000000000000000" pitchFamily="2" charset="0"/>
                <a:ea typeface="Times New Roman" panose="02020603050405020304" pitchFamily="18" charset="0"/>
                <a:cs typeface="Times New Roman" panose="02020603050405020304" pitchFamily="18" charset="0"/>
              </a:rPr>
              <a:t>ECG)</a:t>
            </a:r>
            <a:endParaRPr lang="en-GB" sz="1600" dirty="0">
              <a:effectLst/>
              <a:latin typeface="Calibri" panose="020F0502020204030204" pitchFamily="34" charset="0"/>
              <a:ea typeface="Calibri" panose="020F0502020204030204" pitchFamily="34" charset="0"/>
              <a:cs typeface="Latha" panose="020B0604020202020204" pitchFamily="34" charset="0"/>
            </a:endParaRPr>
          </a:p>
          <a:p>
            <a:pPr marL="857250" lvl="1" indent="-400050">
              <a:lnSpc>
                <a:spcPct val="107000"/>
              </a:lnSpc>
              <a:spcAft>
                <a:spcPts val="800"/>
              </a:spcAft>
              <a:buFont typeface="+mj-lt"/>
              <a:buAutoNum type="romanUcPeriod"/>
            </a:pPr>
            <a:r>
              <a:rPr lang="si-LK" sz="1600" spc="15"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හෘදරෝග තිර ගැන්වීමේ යන්ත්‍රය(</a:t>
            </a:r>
            <a:r>
              <a:rPr lang="en-GB" sz="1600" spc="15" dirty="0">
                <a:solidFill>
                  <a:srgbClr val="202124"/>
                </a:solidFill>
                <a:effectLst/>
                <a:latin typeface="Roboto" panose="02000000000000000000" pitchFamily="2" charset="0"/>
                <a:ea typeface="Times New Roman" panose="02020603050405020304" pitchFamily="18" charset="0"/>
                <a:cs typeface="Times New Roman" panose="02020603050405020304" pitchFamily="18" charset="0"/>
              </a:rPr>
              <a:t>CSM)</a:t>
            </a:r>
            <a:endParaRPr lang="en-GB" sz="1600" dirty="0">
              <a:effectLst/>
              <a:latin typeface="Calibri" panose="020F0502020204030204" pitchFamily="34" charset="0"/>
              <a:ea typeface="Calibri" panose="020F0502020204030204" pitchFamily="34" charset="0"/>
              <a:cs typeface="Latha" panose="020B0604020202020204" pitchFamily="34" charset="0"/>
            </a:endParaRPr>
          </a:p>
          <a:p>
            <a:pPr marL="514350" indent="-514350">
              <a:buFont typeface="+mj-lt"/>
              <a:buAutoNum type="arabicPeriod" startAt="6"/>
            </a:pPr>
            <a:r>
              <a:rPr lang="si-LK" sz="1600" spc="10"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ගුවන් විදුලි සංඥා හැඳුනු‍ම් උපකරණය භාවිතා කරන්නේ</a:t>
            </a:r>
            <a:r>
              <a:rPr lang="en-GB" sz="1600" spc="10" dirty="0">
                <a:solidFill>
                  <a:srgbClr val="202124"/>
                </a:solidFill>
                <a:effectLst/>
                <a:latin typeface="Roboto" panose="02000000000000000000" pitchFamily="2" charset="0"/>
                <a:ea typeface="Times New Roman" panose="02020603050405020304" pitchFamily="18" charset="0"/>
                <a:cs typeface="Times New Roman" panose="02020603050405020304" pitchFamily="18" charset="0"/>
              </a:rPr>
              <a:t> </a:t>
            </a:r>
          </a:p>
          <a:p>
            <a:pPr marL="857250" lvl="1" indent="-400050">
              <a:lnSpc>
                <a:spcPct val="107000"/>
              </a:lnSpc>
              <a:spcAft>
                <a:spcPts val="800"/>
              </a:spcAft>
              <a:buFont typeface="+mj-lt"/>
              <a:buAutoNum type="romanUcPeriod"/>
            </a:pPr>
            <a:r>
              <a:rPr lang="si-LK" sz="1600" spc="15"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වගාවට හානි කරන කෘමින් සිටින දිශාව හඳුනා ගැනීමට</a:t>
            </a:r>
            <a:endParaRPr lang="en-GB" sz="1600" dirty="0">
              <a:effectLst/>
              <a:latin typeface="Calibri" panose="020F0502020204030204" pitchFamily="34" charset="0"/>
              <a:ea typeface="Calibri" panose="020F0502020204030204" pitchFamily="34" charset="0"/>
              <a:cs typeface="Latha" panose="020B0604020202020204" pitchFamily="34" charset="0"/>
            </a:endParaRPr>
          </a:p>
          <a:p>
            <a:pPr marL="857250" lvl="1" indent="-400050">
              <a:lnSpc>
                <a:spcPct val="107000"/>
              </a:lnSpc>
              <a:spcAft>
                <a:spcPts val="800"/>
              </a:spcAft>
              <a:buFont typeface="+mj-lt"/>
              <a:buAutoNum type="romanUcPeriod"/>
            </a:pPr>
            <a:r>
              <a:rPr lang="si-LK" sz="1600" spc="15"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සත්ත්ව ගොවිපල වල සතුන් සිටින ස්ථාන හඳුනා ගැනීමට</a:t>
            </a:r>
            <a:endParaRPr lang="en-GB" sz="1600" dirty="0">
              <a:effectLst/>
              <a:latin typeface="Calibri" panose="020F0502020204030204" pitchFamily="34" charset="0"/>
              <a:ea typeface="Calibri" panose="020F0502020204030204" pitchFamily="34" charset="0"/>
              <a:cs typeface="Latha" panose="020B0604020202020204" pitchFamily="34" charset="0"/>
            </a:endParaRPr>
          </a:p>
          <a:p>
            <a:pPr marL="857250" lvl="1" indent="-400050">
              <a:lnSpc>
                <a:spcPct val="107000"/>
              </a:lnSpc>
              <a:spcAft>
                <a:spcPts val="800"/>
              </a:spcAft>
              <a:buFont typeface="+mj-lt"/>
              <a:buAutoNum type="romanUcPeriod"/>
            </a:pPr>
            <a:r>
              <a:rPr lang="si-LK" sz="1600" spc="15"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ආයතනයක සේවය කරන සේවකයන් හඳුනා ගැනීමට</a:t>
            </a:r>
            <a:endParaRPr lang="en-GB" sz="1600" dirty="0">
              <a:effectLst/>
              <a:latin typeface="Calibri" panose="020F0502020204030204" pitchFamily="34" charset="0"/>
              <a:ea typeface="Calibri" panose="020F0502020204030204" pitchFamily="34" charset="0"/>
              <a:cs typeface="Latha" panose="020B0604020202020204" pitchFamily="34" charset="0"/>
            </a:endParaRPr>
          </a:p>
          <a:p>
            <a:pPr marL="857250" lvl="1" indent="-400050">
              <a:lnSpc>
                <a:spcPct val="107000"/>
              </a:lnSpc>
              <a:spcAft>
                <a:spcPts val="800"/>
              </a:spcAft>
              <a:buFont typeface="+mj-lt"/>
              <a:buAutoNum type="romanUcPeriod"/>
            </a:pPr>
            <a:r>
              <a:rPr lang="si-LK" sz="1600" spc="15"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rPr>
              <a:t>කාර්යාල හා නිවෙස් වලට ඇතුළු වන සොර සතුරන් හඳුනා ගැනීමට</a:t>
            </a:r>
            <a:endParaRPr lang="en-GB" sz="1600" dirty="0">
              <a:effectLst/>
              <a:latin typeface="Calibri" panose="020F0502020204030204" pitchFamily="34" charset="0"/>
              <a:ea typeface="Calibri" panose="020F0502020204030204" pitchFamily="34" charset="0"/>
              <a:cs typeface="Latha" panose="020B0604020202020204" pitchFamily="34" charset="0"/>
            </a:endParaRPr>
          </a:p>
          <a:p>
            <a:pPr marL="514350" indent="-514350">
              <a:buFont typeface="+mj-lt"/>
              <a:buAutoNum type="arabicPeriod" startAt="6"/>
            </a:pPr>
            <a:endParaRPr lang="en-GB" sz="1800" spc="10" dirty="0">
              <a:solidFill>
                <a:srgbClr val="202124"/>
              </a:solidFill>
              <a:effectLst/>
              <a:latin typeface="Roboto" panose="02000000000000000000" pitchFamily="2" charset="0"/>
              <a:ea typeface="Times New Roman" panose="02020603050405020304" pitchFamily="18" charset="0"/>
              <a:cs typeface="Iskoola Pota" panose="02010503010101010104" pitchFamily="2" charset="0"/>
            </a:endParaRPr>
          </a:p>
          <a:p>
            <a:pPr marL="514350" indent="-514350">
              <a:buFont typeface="+mj-lt"/>
              <a:buAutoNum type="arabicPeriod" startAt="6"/>
            </a:pPr>
            <a:endParaRPr lang="en-GB" dirty="0"/>
          </a:p>
        </p:txBody>
      </p:sp>
      <p:sp>
        <p:nvSpPr>
          <p:cNvPr id="2" name="TextBox 1">
            <a:extLst>
              <a:ext uri="{FF2B5EF4-FFF2-40B4-BE49-F238E27FC236}">
                <a16:creationId xmlns:a16="http://schemas.microsoft.com/office/drawing/2014/main" id="{03F14463-D9E5-4E02-8E87-47AD60393B0E}"/>
              </a:ext>
            </a:extLst>
          </p:cNvPr>
          <p:cNvSpPr txBox="1"/>
          <p:nvPr/>
        </p:nvSpPr>
        <p:spPr>
          <a:xfrm>
            <a:off x="8991600" y="568036"/>
            <a:ext cx="2161309" cy="4801314"/>
          </a:xfrm>
          <a:prstGeom prst="rect">
            <a:avLst/>
          </a:prstGeom>
          <a:noFill/>
        </p:spPr>
        <p:txBody>
          <a:bodyPr wrap="square" rtlCol="0">
            <a:spAutoFit/>
          </a:bodyPr>
          <a:lstStyle/>
          <a:p>
            <a:pPr algn="ctr"/>
            <a:r>
              <a:rPr lang="si-LK" u="sng" dirty="0"/>
              <a:t>පිළිතුරු</a:t>
            </a:r>
          </a:p>
          <a:p>
            <a:pPr marL="342900" indent="-342900">
              <a:buAutoNum type="arabicPeriod"/>
            </a:pPr>
            <a:r>
              <a:rPr lang="si-LK" dirty="0"/>
              <a:t>3</a:t>
            </a:r>
          </a:p>
          <a:p>
            <a:pPr marL="342900" indent="-342900">
              <a:buAutoNum type="arabicPeriod"/>
            </a:pPr>
            <a:endParaRPr lang="si-LK" dirty="0"/>
          </a:p>
          <a:p>
            <a:r>
              <a:rPr lang="si-LK" dirty="0"/>
              <a:t>2.  4</a:t>
            </a:r>
          </a:p>
          <a:p>
            <a:endParaRPr lang="si-LK" dirty="0"/>
          </a:p>
          <a:p>
            <a:r>
              <a:rPr lang="si-LK" dirty="0"/>
              <a:t>3.  1</a:t>
            </a:r>
          </a:p>
          <a:p>
            <a:endParaRPr lang="si-LK" dirty="0"/>
          </a:p>
          <a:p>
            <a:r>
              <a:rPr lang="si-LK" dirty="0"/>
              <a:t>4.  4</a:t>
            </a:r>
          </a:p>
          <a:p>
            <a:endParaRPr lang="si-LK" dirty="0"/>
          </a:p>
          <a:p>
            <a:r>
              <a:rPr lang="si-LK" dirty="0"/>
              <a:t>5.  4</a:t>
            </a:r>
          </a:p>
          <a:p>
            <a:endParaRPr lang="si-LK" dirty="0"/>
          </a:p>
          <a:p>
            <a:r>
              <a:rPr lang="si-LK" dirty="0"/>
              <a:t>6.  4</a:t>
            </a:r>
          </a:p>
          <a:p>
            <a:endParaRPr lang="si-LK" dirty="0"/>
          </a:p>
          <a:p>
            <a:r>
              <a:rPr lang="si-LK" dirty="0"/>
              <a:t>7.  1</a:t>
            </a:r>
          </a:p>
          <a:p>
            <a:endParaRPr lang="si-LK" dirty="0"/>
          </a:p>
          <a:p>
            <a:r>
              <a:rPr lang="si-LK" dirty="0"/>
              <a:t>8.  2</a:t>
            </a:r>
          </a:p>
          <a:p>
            <a:endParaRPr lang="en-GB" dirty="0"/>
          </a:p>
        </p:txBody>
      </p:sp>
    </p:spTree>
    <p:extLst>
      <p:ext uri="{BB962C8B-B14F-4D97-AF65-F5344CB8AC3E}">
        <p14:creationId xmlns:p14="http://schemas.microsoft.com/office/powerpoint/2010/main" val="1961496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416B3E-F395-4003-B590-D21ED425B06E}"/>
              </a:ext>
            </a:extLst>
          </p:cNvPr>
          <p:cNvSpPr>
            <a:spLocks noGrp="1"/>
          </p:cNvSpPr>
          <p:nvPr>
            <p:ph type="title"/>
          </p:nvPr>
        </p:nvSpPr>
        <p:spPr>
          <a:xfrm>
            <a:off x="838200" y="365125"/>
            <a:ext cx="10515600" cy="549275"/>
          </a:xfrm>
        </p:spPr>
        <p:txBody>
          <a:bodyPr>
            <a:normAutofit fontScale="90000"/>
          </a:bodyPr>
          <a:lstStyle/>
          <a:p>
            <a:r>
              <a:rPr lang="si-LK" dirty="0"/>
              <a:t>තොරතුරු </a:t>
            </a:r>
            <a:r>
              <a:rPr lang="en-GB" sz="4400" dirty="0">
                <a:effectLst/>
                <a:latin typeface="Times New Roman" panose="02020603050405020304" pitchFamily="18" charset="0"/>
                <a:ea typeface="SimSun" panose="02010600030101010101" pitchFamily="2" charset="-122"/>
                <a:cs typeface="Times New Roman" panose="02020603050405020304" pitchFamily="18" charset="0"/>
              </a:rPr>
              <a:t>(Information)</a:t>
            </a:r>
            <a:r>
              <a:rPr lang="en-GB" dirty="0">
                <a:latin typeface="Times New Roman" panose="02020603050405020304" pitchFamily="18" charset="0"/>
                <a:ea typeface="SimSun" panose="02010600030101010101" pitchFamily="2" charset="-122"/>
                <a:cs typeface="Times New Roman" panose="02020603050405020304" pitchFamily="18" charset="0"/>
              </a:rPr>
              <a:t> </a:t>
            </a:r>
            <a:endParaRPr lang="en-GB" dirty="0"/>
          </a:p>
        </p:txBody>
      </p:sp>
      <p:pic>
        <p:nvPicPr>
          <p:cNvPr id="4" name="Content Placeholder 3">
            <a:extLst>
              <a:ext uri="{FF2B5EF4-FFF2-40B4-BE49-F238E27FC236}">
                <a16:creationId xmlns:a16="http://schemas.microsoft.com/office/drawing/2014/main" id="{6874A621-C90F-4987-A69B-E53AD585E731}"/>
              </a:ext>
            </a:extLst>
          </p:cNvPr>
          <p:cNvPicPr>
            <a:picLocks noGrp="1" noChangeAspect="1"/>
          </p:cNvPicPr>
          <p:nvPr>
            <p:ph idx="1"/>
          </p:nvPr>
        </p:nvPicPr>
        <p:blipFill>
          <a:blip r:embed="rId2"/>
          <a:stretch>
            <a:fillRect/>
          </a:stretch>
        </p:blipFill>
        <p:spPr>
          <a:xfrm>
            <a:off x="838200" y="5332412"/>
            <a:ext cx="7978486" cy="1525588"/>
          </a:xfrm>
          <a:prstGeom prst="rect">
            <a:avLst/>
          </a:prstGeom>
        </p:spPr>
      </p:pic>
      <p:sp>
        <p:nvSpPr>
          <p:cNvPr id="7" name="TextBox 6">
            <a:extLst>
              <a:ext uri="{FF2B5EF4-FFF2-40B4-BE49-F238E27FC236}">
                <a16:creationId xmlns:a16="http://schemas.microsoft.com/office/drawing/2014/main" id="{2EFBE970-C59F-4182-B9A7-FFC141EC2F89}"/>
              </a:ext>
            </a:extLst>
          </p:cNvPr>
          <p:cNvSpPr txBox="1"/>
          <p:nvPr/>
        </p:nvSpPr>
        <p:spPr>
          <a:xfrm>
            <a:off x="394853" y="1149856"/>
            <a:ext cx="11159838" cy="3066160"/>
          </a:xfrm>
          <a:prstGeom prst="rect">
            <a:avLst/>
          </a:prstGeom>
          <a:noFill/>
        </p:spPr>
        <p:txBody>
          <a:bodyPr wrap="square">
            <a:spAutoFit/>
          </a:bodyPr>
          <a:lstStyle/>
          <a:p>
            <a:pPr indent="228600" algn="just">
              <a:lnSpc>
                <a:spcPct val="115000"/>
              </a:lnSpc>
              <a:spcAft>
                <a:spcPts val="1000"/>
              </a:spcAft>
            </a:pPr>
            <a:r>
              <a:rPr lang="si-LK" sz="1800" dirty="0">
                <a:effectLst/>
                <a:latin typeface="DL-Lihini" pitchFamily="2" charset="0"/>
                <a:ea typeface="SimSun" panose="02010600030101010101" pitchFamily="2" charset="-122"/>
                <a:cs typeface="Vrinda" panose="020B0502040204020203" pitchFamily="34" charset="0"/>
              </a:rPr>
              <a:t>දත්ත ගොනු කිරීමෙන් සහ සකස් කිරීමෙන් අර්ථවත් තොරතුරු</a:t>
            </a:r>
            <a:r>
              <a:rPr lang="en-GB" sz="1800" dirty="0">
                <a:effectLst/>
                <a:latin typeface="DL-Lihini" pitchFamily="2" charset="0"/>
                <a:ea typeface="SimSun" panose="02010600030101010101" pitchFamily="2" charset="-122"/>
                <a:cs typeface="Vrinda" panose="020B0502040204020203" pitchFamily="34" charset="0"/>
              </a:rPr>
              <a:t> </a:t>
            </a:r>
            <a:r>
              <a:rPr lang="en-GB" sz="1800" dirty="0">
                <a:effectLst/>
                <a:latin typeface="Times New Roman" panose="02020603050405020304" pitchFamily="18" charset="0"/>
                <a:ea typeface="SimSun" panose="02010600030101010101" pitchFamily="2" charset="-122"/>
                <a:cs typeface="Times New Roman" panose="02020603050405020304" pitchFamily="18" charset="0"/>
              </a:rPr>
              <a:t>(Information)</a:t>
            </a:r>
            <a:r>
              <a:rPr lang="en-GB" dirty="0">
                <a:latin typeface="Times New Roman" panose="02020603050405020304" pitchFamily="18" charset="0"/>
                <a:ea typeface="SimSun" panose="02010600030101010101" pitchFamily="2" charset="-122"/>
                <a:cs typeface="Times New Roman" panose="02020603050405020304" pitchFamily="18" charset="0"/>
              </a:rPr>
              <a:t> </a:t>
            </a:r>
            <a:r>
              <a:rPr lang="si-LK" sz="1800" dirty="0">
                <a:effectLst/>
                <a:latin typeface="Times New Roman" panose="02020603050405020304" pitchFamily="18" charset="0"/>
                <a:ea typeface="SimSun" panose="02010600030101010101" pitchFamily="2" charset="-122"/>
                <a:cs typeface="Vrinda" panose="020B0502040204020203" pitchFamily="34" charset="0"/>
              </a:rPr>
              <a:t> </a:t>
            </a:r>
            <a:r>
              <a:rPr lang="si-LK" sz="1800" dirty="0">
                <a:effectLst/>
                <a:latin typeface="DL-Lihini" pitchFamily="2" charset="0"/>
                <a:ea typeface="SimSun" panose="02010600030101010101" pitchFamily="2" charset="-122"/>
                <a:cs typeface="Vrinda" panose="020B0502040204020203" pitchFamily="34" charset="0"/>
              </a:rPr>
              <a:t>ලැබේ.</a:t>
            </a:r>
            <a:r>
              <a:rPr lang="en-GB" sz="1800" dirty="0">
                <a:effectLst/>
                <a:latin typeface="DL-Lihini" pitchFamily="2" charset="0"/>
                <a:ea typeface="SimSun" panose="02010600030101010101" pitchFamily="2" charset="-122"/>
                <a:cs typeface="Vrinda" panose="020B0502040204020203" pitchFamily="34" charset="0"/>
              </a:rPr>
              <a:t> </a:t>
            </a:r>
            <a:r>
              <a:rPr lang="si-LK" dirty="0">
                <a:latin typeface="DL-Lihini" pitchFamily="2" charset="0"/>
                <a:ea typeface="SimSun" panose="02010600030101010101" pitchFamily="2" charset="-122"/>
                <a:cs typeface="Vrinda" panose="020B0502040204020203" pitchFamily="34" charset="0"/>
              </a:rPr>
              <a:t>මෙය අර්ථවත්ය. </a:t>
            </a:r>
          </a:p>
          <a:p>
            <a:pPr indent="228600" algn="just">
              <a:lnSpc>
                <a:spcPct val="115000"/>
              </a:lnSpc>
              <a:spcAft>
                <a:spcPts val="1000"/>
              </a:spcAft>
            </a:pPr>
            <a:r>
              <a:rPr lang="si-LK" dirty="0">
                <a:latin typeface="DL-Lihini" pitchFamily="2" charset="0"/>
                <a:ea typeface="SimSun" panose="02010600030101010101" pitchFamily="2" charset="-122"/>
                <a:cs typeface="Vrinda" panose="020B0502040204020203" pitchFamily="34" charset="0"/>
              </a:rPr>
              <a:t>ප්‍රයෝ</a:t>
            </a:r>
            <a:r>
              <a:rPr lang="si-LK" dirty="0">
                <a:latin typeface="DL-Lihini" pitchFamily="2" charset="0"/>
                <a:ea typeface="SimSun" panose="02010600030101010101" pitchFamily="2" charset="-122"/>
              </a:rPr>
              <a:t>ජනවත්ය.  තීරණ ගැනීම සදහා උපකාරී වේ. </a:t>
            </a:r>
          </a:p>
          <a:p>
            <a:pPr indent="228600" algn="just">
              <a:lnSpc>
                <a:spcPct val="115000"/>
              </a:lnSpc>
              <a:spcAft>
                <a:spcPts val="1000"/>
              </a:spcAft>
            </a:pPr>
            <a:r>
              <a:rPr lang="si-LK" sz="1800" dirty="0">
                <a:effectLst/>
                <a:latin typeface="DL-Lihini" pitchFamily="2" charset="0"/>
                <a:ea typeface="SimSun" panose="02010600030101010101" pitchFamily="2" charset="-122"/>
              </a:rPr>
              <a:t>උදාහරණ 	1.  නිමල්ගේ ලකුණු වල සාමාන්‍ය 55 කි.</a:t>
            </a:r>
          </a:p>
          <a:p>
            <a:pPr indent="228600" algn="just" defTabSz="596900">
              <a:lnSpc>
                <a:spcPct val="115000"/>
              </a:lnSpc>
              <a:spcAft>
                <a:spcPts val="1000"/>
              </a:spcAft>
            </a:pPr>
            <a:r>
              <a:rPr lang="si-LK" sz="1800" dirty="0">
                <a:effectLst/>
                <a:latin typeface="DL-Lihini" pitchFamily="2" charset="0"/>
                <a:ea typeface="SimSun" panose="02010600030101010101" pitchFamily="2" charset="-122"/>
              </a:rPr>
              <a:t>			 2. ප්‍රගති වාර්තාව</a:t>
            </a:r>
          </a:p>
          <a:p>
            <a:pPr indent="228600" algn="just">
              <a:lnSpc>
                <a:spcPct val="115000"/>
              </a:lnSpc>
              <a:spcAft>
                <a:spcPts val="1000"/>
              </a:spcAft>
            </a:pPr>
            <a:r>
              <a:rPr lang="si-LK" sz="1800" dirty="0">
                <a:effectLst/>
                <a:latin typeface="DL-Lihini" pitchFamily="2" charset="0"/>
                <a:ea typeface="SimSun" panose="02010600030101010101" pitchFamily="2" charset="-122"/>
              </a:rPr>
              <a:t>		3. වසර කිහිපයක සාමාන්‍ය ප්‍රතිඵල සදහා ප්‍රස්ථාරය</a:t>
            </a:r>
          </a:p>
          <a:p>
            <a:pPr indent="228600" algn="just">
              <a:lnSpc>
                <a:spcPct val="115000"/>
              </a:lnSpc>
              <a:spcAft>
                <a:spcPts val="1000"/>
              </a:spcAft>
            </a:pPr>
            <a:r>
              <a:rPr lang="si-LK" sz="1800" dirty="0">
                <a:effectLst/>
                <a:latin typeface="DL-Lihini" pitchFamily="2" charset="0"/>
                <a:ea typeface="SimSun" panose="02010600030101010101" pitchFamily="2" charset="-122"/>
              </a:rPr>
              <a:t>		4. හෙට දින කාළගුණ අනාවැකිය</a:t>
            </a:r>
          </a:p>
          <a:p>
            <a:pPr indent="228600" algn="just">
              <a:lnSpc>
                <a:spcPct val="115000"/>
              </a:lnSpc>
              <a:spcAft>
                <a:spcPts val="1000"/>
              </a:spcAft>
            </a:pPr>
            <a:endParaRPr lang="si-LK" sz="1800" dirty="0">
              <a:effectLst/>
              <a:latin typeface="DL-Lihini" pitchFamily="2" charset="0"/>
              <a:ea typeface="SimSun" panose="02010600030101010101" pitchFamily="2" charset="-122"/>
            </a:endParaRPr>
          </a:p>
        </p:txBody>
      </p:sp>
      <p:sp>
        <p:nvSpPr>
          <p:cNvPr id="9" name="TextBox 8">
            <a:extLst>
              <a:ext uri="{FF2B5EF4-FFF2-40B4-BE49-F238E27FC236}">
                <a16:creationId xmlns:a16="http://schemas.microsoft.com/office/drawing/2014/main" id="{4DA98083-A328-430A-9B1C-89FE40DD618A}"/>
              </a:ext>
            </a:extLst>
          </p:cNvPr>
          <p:cNvSpPr txBox="1"/>
          <p:nvPr/>
        </p:nvSpPr>
        <p:spPr>
          <a:xfrm>
            <a:off x="2022763" y="4216016"/>
            <a:ext cx="6096000" cy="646331"/>
          </a:xfrm>
          <a:prstGeom prst="rect">
            <a:avLst/>
          </a:prstGeom>
          <a:noFill/>
        </p:spPr>
        <p:txBody>
          <a:bodyPr wrap="square">
            <a:spAutoFit/>
          </a:bodyPr>
          <a:lstStyle/>
          <a:p>
            <a:r>
              <a:rPr lang="si-LK" dirty="0"/>
              <a:t>		සැකසීම</a:t>
            </a:r>
          </a:p>
          <a:p>
            <a:r>
              <a:rPr lang="si-LK" dirty="0"/>
              <a:t>දත්ත                                                 තොරතුරු</a:t>
            </a:r>
          </a:p>
        </p:txBody>
      </p:sp>
      <p:cxnSp>
        <p:nvCxnSpPr>
          <p:cNvPr id="11" name="Straight Arrow Connector 10">
            <a:extLst>
              <a:ext uri="{FF2B5EF4-FFF2-40B4-BE49-F238E27FC236}">
                <a16:creationId xmlns:a16="http://schemas.microsoft.com/office/drawing/2014/main" id="{DB6F06D4-37EF-43F9-AF4F-CA9D6EAA4F54}"/>
              </a:ext>
            </a:extLst>
          </p:cNvPr>
          <p:cNvCxnSpPr/>
          <p:nvPr/>
        </p:nvCxnSpPr>
        <p:spPr>
          <a:xfrm>
            <a:off x="2743200" y="4696691"/>
            <a:ext cx="25769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571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ACB22-DEA2-4C7D-8F71-70E31682831F}"/>
              </a:ext>
            </a:extLst>
          </p:cNvPr>
          <p:cNvSpPr>
            <a:spLocks noGrp="1"/>
          </p:cNvSpPr>
          <p:nvPr>
            <p:ph type="title"/>
          </p:nvPr>
        </p:nvSpPr>
        <p:spPr>
          <a:xfrm>
            <a:off x="838200" y="365125"/>
            <a:ext cx="10515600" cy="604693"/>
          </a:xfrm>
        </p:spPr>
        <p:txBody>
          <a:bodyPr>
            <a:normAutofit fontScale="90000"/>
          </a:bodyPr>
          <a:lstStyle/>
          <a:p>
            <a:pPr algn="ctr"/>
            <a:r>
              <a:rPr lang="si-LK" dirty="0"/>
              <a:t>තොරතුරු පද්ධති</a:t>
            </a:r>
            <a:endParaRPr lang="en-GB" dirty="0"/>
          </a:p>
        </p:txBody>
      </p:sp>
      <p:sp>
        <p:nvSpPr>
          <p:cNvPr id="5" name="TextBox 4">
            <a:extLst>
              <a:ext uri="{FF2B5EF4-FFF2-40B4-BE49-F238E27FC236}">
                <a16:creationId xmlns:a16="http://schemas.microsoft.com/office/drawing/2014/main" id="{B8BA1611-B5A7-4381-A1BA-C07124EC3641}"/>
              </a:ext>
            </a:extLst>
          </p:cNvPr>
          <p:cNvSpPr txBox="1"/>
          <p:nvPr/>
        </p:nvSpPr>
        <p:spPr>
          <a:xfrm>
            <a:off x="491835" y="1250551"/>
            <a:ext cx="11520055" cy="3166829"/>
          </a:xfrm>
          <a:prstGeom prst="rect">
            <a:avLst/>
          </a:prstGeom>
          <a:noFill/>
        </p:spPr>
        <p:txBody>
          <a:bodyPr wrap="square">
            <a:spAutoFit/>
          </a:bodyPr>
          <a:lstStyle/>
          <a:p>
            <a:pPr indent="0" algn="just">
              <a:lnSpc>
                <a:spcPct val="115000"/>
              </a:lnSpc>
              <a:spcAft>
                <a:spcPts val="1000"/>
              </a:spcAft>
              <a:buNone/>
            </a:pPr>
            <a:r>
              <a:rPr lang="si-LK" sz="2400" dirty="0">
                <a:latin typeface="Iskoola Pota" panose="02010503010101010104" pitchFamily="2" charset="0"/>
                <a:ea typeface="SimSun" panose="02010600030101010101" pitchFamily="2" charset="-122"/>
                <a:cs typeface="Iskoola Pota" panose="02010503010101010104" pitchFamily="2" charset="0"/>
              </a:rPr>
              <a:t>ඉහත දත්ත </a:t>
            </a:r>
            <a:r>
              <a:rPr lang="si-LK" sz="2400" dirty="0">
                <a:effectLst/>
                <a:latin typeface="Calibri" panose="020F0502020204030204" pitchFamily="34" charset="0"/>
                <a:ea typeface="SimSun" panose="02010600030101010101" pitchFamily="2" charset="-122"/>
              </a:rPr>
              <a:t>සකස් කිරිමට යොමු කිරිම ආදානය</a:t>
            </a:r>
            <a:r>
              <a:rPr lang="en-US" sz="2400" b="1" dirty="0">
                <a:effectLst/>
                <a:latin typeface="DinaminaUniWeb" panose="02000400000000000000" pitchFamily="2" charset="0"/>
                <a:ea typeface="SimSun" panose="02010600030101010101" pitchFamily="2" charset="-122"/>
              </a:rPr>
              <a:t> input</a:t>
            </a:r>
            <a:r>
              <a:rPr lang="si-LK" sz="2400" dirty="0">
                <a:effectLst/>
                <a:latin typeface="Calibri" panose="020F0502020204030204" pitchFamily="34" charset="0"/>
                <a:ea typeface="SimSun" panose="02010600030101010101" pitchFamily="2" charset="-122"/>
              </a:rPr>
              <a:t> ලෙසත්, සකස් වූ තොරතුරු ලබා ගැනීම ප්‍රතිදානය </a:t>
            </a:r>
            <a:r>
              <a:rPr lang="en-US" sz="2400" b="1" dirty="0">
                <a:effectLst/>
                <a:latin typeface="DinaminaUniWeb" panose="02000400000000000000" pitchFamily="2" charset="0"/>
                <a:ea typeface="SimSun" panose="02010600030101010101" pitchFamily="2" charset="-122"/>
              </a:rPr>
              <a:t>output </a:t>
            </a:r>
            <a:r>
              <a:rPr lang="si-LK" sz="2400" dirty="0">
                <a:effectLst/>
                <a:latin typeface="Calibri" panose="020F0502020204030204" pitchFamily="34" charset="0"/>
                <a:ea typeface="SimSun" panose="02010600030101010101" pitchFamily="2" charset="-122"/>
              </a:rPr>
              <a:t>ලෙසත් හැඳින්වේ. මෙය තොරතුරු පද්ධතියක් නම් වේ. එසේ නම් පද්ධතියක ප්‍රධාන කාර්යය වන්නේ දත්ත ලබා ගැනීමත්, ඒවා සකස් කිරිම, සුරැකීම හා අවශ්‍ය වූ විට ඒවා ලබාගැනීමයි. මෙහිදී කාර්යයක් ඉටු කර ගැනීමට සංඝටක කිහිපයක් එකිනෙක සම්බන්ධව ක්‍රියා කරයි.</a:t>
            </a:r>
            <a:endParaRPr lang="en-GB" sz="2400" dirty="0">
              <a:effectLst/>
              <a:latin typeface="Calibri" panose="020F0502020204030204" pitchFamily="34" charset="0"/>
              <a:ea typeface="SimSun" panose="02010600030101010101" pitchFamily="2" charset="-122"/>
            </a:endParaRPr>
          </a:p>
          <a:p>
            <a:pPr indent="0" algn="just">
              <a:lnSpc>
                <a:spcPct val="115000"/>
              </a:lnSpc>
              <a:spcAft>
                <a:spcPts val="1000"/>
              </a:spcAft>
              <a:buNone/>
            </a:pPr>
            <a:r>
              <a:rPr lang="si-LK" sz="2400" dirty="0">
                <a:effectLst/>
                <a:latin typeface="Calibri" panose="020F0502020204030204" pitchFamily="34" charset="0"/>
                <a:ea typeface="SimSun" panose="02010600030101010101" pitchFamily="2" charset="-122"/>
              </a:rPr>
              <a:t>පරිගණකයක් වෙත ලබා දෙන දත්ත අප දෙනු ලබන විධානයන්ට අනුව සකසා අවශ්‍ය තොරතුරු අවශ්‍ය ආකාරයට ලබා දේ. ඒ නිසා පරිගණකය ද පද්ධතියකි.</a:t>
            </a:r>
            <a:endParaRPr lang="en-GB" sz="2400" dirty="0">
              <a:effectLst/>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708365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DE9FC1E-A6AD-48FF-AC61-5E8C072E77BD}"/>
              </a:ext>
            </a:extLst>
          </p:cNvPr>
          <p:cNvPicPr>
            <a:picLocks noGrp="1" noChangeAspect="1"/>
          </p:cNvPicPr>
          <p:nvPr>
            <p:ph idx="1"/>
          </p:nvPr>
        </p:nvPicPr>
        <p:blipFill>
          <a:blip r:embed="rId2"/>
          <a:stretch>
            <a:fillRect/>
          </a:stretch>
        </p:blipFill>
        <p:spPr>
          <a:xfrm>
            <a:off x="561976" y="419099"/>
            <a:ext cx="6725515" cy="3557155"/>
          </a:xfrm>
        </p:spPr>
      </p:pic>
      <p:pic>
        <p:nvPicPr>
          <p:cNvPr id="7" name="Picture 6">
            <a:extLst>
              <a:ext uri="{FF2B5EF4-FFF2-40B4-BE49-F238E27FC236}">
                <a16:creationId xmlns:a16="http://schemas.microsoft.com/office/drawing/2014/main" id="{C16EC256-C496-4F50-ABC0-74C65EA1D99F}"/>
              </a:ext>
            </a:extLst>
          </p:cNvPr>
          <p:cNvPicPr>
            <a:picLocks noChangeAspect="1"/>
          </p:cNvPicPr>
          <p:nvPr/>
        </p:nvPicPr>
        <p:blipFill>
          <a:blip r:embed="rId3"/>
          <a:stretch>
            <a:fillRect/>
          </a:stretch>
        </p:blipFill>
        <p:spPr>
          <a:xfrm>
            <a:off x="54064" y="3976254"/>
            <a:ext cx="6208190" cy="3034146"/>
          </a:xfrm>
          <a:prstGeom prst="rect">
            <a:avLst/>
          </a:prstGeom>
        </p:spPr>
      </p:pic>
      <p:pic>
        <p:nvPicPr>
          <p:cNvPr id="9" name="Picture 8">
            <a:extLst>
              <a:ext uri="{FF2B5EF4-FFF2-40B4-BE49-F238E27FC236}">
                <a16:creationId xmlns:a16="http://schemas.microsoft.com/office/drawing/2014/main" id="{27D1D152-1E6B-4365-8BF3-B5295666AF90}"/>
              </a:ext>
            </a:extLst>
          </p:cNvPr>
          <p:cNvPicPr>
            <a:picLocks noChangeAspect="1"/>
          </p:cNvPicPr>
          <p:nvPr/>
        </p:nvPicPr>
        <p:blipFill>
          <a:blip r:embed="rId4"/>
          <a:stretch>
            <a:fillRect/>
          </a:stretch>
        </p:blipFill>
        <p:spPr>
          <a:xfrm>
            <a:off x="6262254" y="4083628"/>
            <a:ext cx="5929746" cy="2926772"/>
          </a:xfrm>
          <a:prstGeom prst="rect">
            <a:avLst/>
          </a:prstGeom>
        </p:spPr>
      </p:pic>
    </p:spTree>
    <p:extLst>
      <p:ext uri="{BB962C8B-B14F-4D97-AF65-F5344CB8AC3E}">
        <p14:creationId xmlns:p14="http://schemas.microsoft.com/office/powerpoint/2010/main" val="3436738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ED682-EEDA-496B-9DEA-6F616A72D371}"/>
              </a:ext>
            </a:extLst>
          </p:cNvPr>
          <p:cNvSpPr>
            <a:spLocks noGrp="1"/>
          </p:cNvSpPr>
          <p:nvPr>
            <p:ph type="title"/>
          </p:nvPr>
        </p:nvSpPr>
        <p:spPr>
          <a:xfrm>
            <a:off x="131618" y="18256"/>
            <a:ext cx="10515600" cy="662782"/>
          </a:xfrm>
        </p:spPr>
        <p:txBody>
          <a:bodyPr>
            <a:normAutofit fontScale="90000"/>
          </a:bodyPr>
          <a:lstStyle/>
          <a:p>
            <a:pPr algn="ctr"/>
            <a:r>
              <a:rPr lang="si-LK" dirty="0"/>
              <a:t>ගුණාත්මක තොරතුරක ලක්ෂණ</a:t>
            </a:r>
            <a:endParaRPr lang="en-GB" dirty="0"/>
          </a:p>
        </p:txBody>
      </p:sp>
      <p:sp>
        <p:nvSpPr>
          <p:cNvPr id="3" name="Content Placeholder 2">
            <a:extLst>
              <a:ext uri="{FF2B5EF4-FFF2-40B4-BE49-F238E27FC236}">
                <a16:creationId xmlns:a16="http://schemas.microsoft.com/office/drawing/2014/main" id="{09D25401-92C5-43F8-9CE8-15B67C055B76}"/>
              </a:ext>
            </a:extLst>
          </p:cNvPr>
          <p:cNvSpPr>
            <a:spLocks noGrp="1"/>
          </p:cNvSpPr>
          <p:nvPr>
            <p:ph idx="1"/>
          </p:nvPr>
        </p:nvSpPr>
        <p:spPr>
          <a:xfrm>
            <a:off x="297873" y="814243"/>
            <a:ext cx="10515600" cy="5157066"/>
          </a:xfrm>
        </p:spPr>
        <p:txBody>
          <a:bodyPr>
            <a:normAutofit/>
          </a:bodyPr>
          <a:lstStyle/>
          <a:p>
            <a:pPr marL="342900" indent="-342900">
              <a:lnSpc>
                <a:spcPct val="115000"/>
              </a:lnSpc>
              <a:spcAft>
                <a:spcPts val="160"/>
              </a:spcAft>
              <a:buClr>
                <a:schemeClr val="tx1"/>
              </a:buClr>
              <a:buSzPct val="99000"/>
              <a:buFont typeface="+mj-lt"/>
              <a:buAutoNum type="arabicPeriod"/>
            </a:pPr>
            <a:r>
              <a:rPr lang="si-LK" sz="3200" b="1" dirty="0">
                <a:solidFill>
                  <a:srgbClr val="181717"/>
                </a:solidFill>
                <a:effectLst/>
                <a:latin typeface="Iskoola Pota" panose="02010503010101010104" pitchFamily="2" charset="0"/>
                <a:ea typeface="FMAbabld" panose="00000700000000000000" pitchFamily="2" charset="0"/>
                <a:cs typeface="Latha" panose="020B0604020202020204" pitchFamily="34" charset="0"/>
              </a:rPr>
              <a:t> නිවැරදි විය යුතුය</a:t>
            </a:r>
          </a:p>
          <a:p>
            <a:pPr marL="514350" indent="-514350">
              <a:lnSpc>
                <a:spcPct val="115000"/>
              </a:lnSpc>
              <a:spcAft>
                <a:spcPts val="160"/>
              </a:spcAft>
              <a:buClr>
                <a:schemeClr val="tx1"/>
              </a:buClr>
              <a:buSzPct val="99000"/>
              <a:buFont typeface="+mj-lt"/>
              <a:buAutoNum type="arabicPeriod"/>
            </a:pPr>
            <a:r>
              <a:rPr lang="si-LK" sz="3200" b="1" dirty="0">
                <a:solidFill>
                  <a:srgbClr val="181717"/>
                </a:solidFill>
                <a:effectLst/>
                <a:latin typeface="Iskoola Pota" panose="02010503010101010104" pitchFamily="2" charset="0"/>
                <a:ea typeface="FMAbabld" panose="00000700000000000000" pitchFamily="2" charset="0"/>
                <a:cs typeface="Latha" panose="020B0604020202020204" pitchFamily="34" charset="0"/>
              </a:rPr>
              <a:t>අදාල විය යුතුය</a:t>
            </a:r>
          </a:p>
          <a:p>
            <a:pPr marL="514350" indent="-514350">
              <a:lnSpc>
                <a:spcPct val="115000"/>
              </a:lnSpc>
              <a:spcAft>
                <a:spcPts val="160"/>
              </a:spcAft>
              <a:buClr>
                <a:schemeClr val="tx1"/>
              </a:buClr>
              <a:buSzPct val="99000"/>
              <a:buFont typeface="+mj-lt"/>
              <a:buAutoNum type="arabicPeriod"/>
            </a:pPr>
            <a:r>
              <a:rPr lang="si-LK" sz="3200" b="1" dirty="0">
                <a:solidFill>
                  <a:srgbClr val="181717"/>
                </a:solidFill>
                <a:effectLst/>
                <a:latin typeface="Iskoola Pota" panose="02010503010101010104" pitchFamily="2" charset="0"/>
                <a:ea typeface="FMAbabld" panose="00000700000000000000" pitchFamily="2" charset="0"/>
              </a:rPr>
              <a:t>අංග සම්පූර්ණ විය යුතුය</a:t>
            </a:r>
          </a:p>
          <a:p>
            <a:pPr marL="514350" indent="-514350">
              <a:lnSpc>
                <a:spcPct val="115000"/>
              </a:lnSpc>
              <a:spcAft>
                <a:spcPts val="160"/>
              </a:spcAft>
              <a:buClr>
                <a:schemeClr val="tx1"/>
              </a:buClr>
              <a:buSzPct val="99000"/>
              <a:buFont typeface="+mj-lt"/>
              <a:buAutoNum type="arabicPeriod"/>
            </a:pPr>
            <a:r>
              <a:rPr lang="si-LK" sz="3200" b="1" dirty="0">
                <a:solidFill>
                  <a:srgbClr val="181717"/>
                </a:solidFill>
                <a:effectLst/>
                <a:latin typeface="Iskoola Pota" panose="02010503010101010104" pitchFamily="2" charset="0"/>
                <a:ea typeface="FMAbabld" panose="00000700000000000000" pitchFamily="2" charset="0"/>
                <a:cs typeface="Latha" panose="020B0604020202020204" pitchFamily="34" charset="0"/>
              </a:rPr>
              <a:t>පිරිවැය අවම විය යුතුය</a:t>
            </a:r>
          </a:p>
          <a:p>
            <a:pPr marL="514350" indent="-514350">
              <a:lnSpc>
                <a:spcPct val="115000"/>
              </a:lnSpc>
              <a:spcAft>
                <a:spcPts val="160"/>
              </a:spcAft>
              <a:buClr>
                <a:schemeClr val="tx1"/>
              </a:buClr>
              <a:buSzPct val="99000"/>
              <a:buFont typeface="+mj-lt"/>
              <a:buAutoNum type="arabicPeriod"/>
            </a:pPr>
            <a:r>
              <a:rPr lang="si-LK" sz="3200" b="1" dirty="0">
                <a:solidFill>
                  <a:srgbClr val="181717"/>
                </a:solidFill>
                <a:effectLst/>
                <a:latin typeface="Iskoola Pota" panose="02010503010101010104" pitchFamily="2" charset="0"/>
                <a:ea typeface="FMAbabld" panose="00000700000000000000" pitchFamily="2" charset="0"/>
                <a:cs typeface="Latha" panose="020B0604020202020204" pitchFamily="34" charset="0"/>
              </a:rPr>
              <a:t>නියමිත වේලාවට ලැබිය යුතුය</a:t>
            </a:r>
          </a:p>
          <a:p>
            <a:pPr marL="514350" indent="-514350">
              <a:lnSpc>
                <a:spcPct val="115000"/>
              </a:lnSpc>
              <a:spcAft>
                <a:spcPts val="160"/>
              </a:spcAft>
              <a:buClr>
                <a:schemeClr val="tx1"/>
              </a:buClr>
              <a:buSzPct val="99000"/>
              <a:buFont typeface="+mj-lt"/>
              <a:buAutoNum type="arabicPeriod"/>
            </a:pPr>
            <a:r>
              <a:rPr lang="si-LK" sz="3200" b="1" dirty="0">
                <a:solidFill>
                  <a:srgbClr val="181717"/>
                </a:solidFill>
                <a:effectLst/>
                <a:latin typeface="Iskoola Pota" panose="02010503010101010104" pitchFamily="2" charset="0"/>
                <a:ea typeface="FMAbabld" panose="00000700000000000000" pitchFamily="2" charset="0"/>
                <a:cs typeface="Latha" panose="020B0604020202020204" pitchFamily="34" charset="0"/>
              </a:rPr>
              <a:t>නියමිත පුද්ගලයාට ලැබිය යුතුය</a:t>
            </a:r>
          </a:p>
          <a:p>
            <a:pPr marL="514350" indent="-514350">
              <a:lnSpc>
                <a:spcPct val="115000"/>
              </a:lnSpc>
              <a:spcAft>
                <a:spcPts val="160"/>
              </a:spcAft>
              <a:buClr>
                <a:schemeClr val="tx1"/>
              </a:buClr>
              <a:buSzPct val="99000"/>
              <a:buFont typeface="+mj-lt"/>
              <a:buAutoNum type="arabicPeriod"/>
            </a:pPr>
            <a:r>
              <a:rPr lang="si-LK" sz="3200" b="1" dirty="0">
                <a:solidFill>
                  <a:srgbClr val="181717"/>
                </a:solidFill>
                <a:effectLst/>
                <a:latin typeface="Iskoola Pota" panose="02010503010101010104" pitchFamily="2" charset="0"/>
                <a:ea typeface="FMAbabld" panose="00000700000000000000" pitchFamily="2" charset="0"/>
                <a:cs typeface="Latha" panose="020B0604020202020204" pitchFamily="34" charset="0"/>
              </a:rPr>
              <a:t>තේරුම් ගත හැකිවිය යුතුය</a:t>
            </a:r>
          </a:p>
          <a:p>
            <a:pPr marL="0" indent="0">
              <a:buNone/>
            </a:pPr>
            <a:endParaRPr lang="en-GB" dirty="0"/>
          </a:p>
        </p:txBody>
      </p:sp>
    </p:spTree>
    <p:extLst>
      <p:ext uri="{BB962C8B-B14F-4D97-AF65-F5344CB8AC3E}">
        <p14:creationId xmlns:p14="http://schemas.microsoft.com/office/powerpoint/2010/main" val="1445695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1B637-5B99-485F-BD07-F29746333CB2}"/>
              </a:ext>
            </a:extLst>
          </p:cNvPr>
          <p:cNvSpPr>
            <a:spLocks noGrp="1"/>
          </p:cNvSpPr>
          <p:nvPr>
            <p:ph type="title"/>
          </p:nvPr>
        </p:nvSpPr>
        <p:spPr>
          <a:xfrm>
            <a:off x="838200" y="365126"/>
            <a:ext cx="10515600" cy="315912"/>
          </a:xfrm>
        </p:spPr>
        <p:txBody>
          <a:bodyPr>
            <a:normAutofit fontScale="90000"/>
          </a:bodyPr>
          <a:lstStyle/>
          <a:p>
            <a:pPr algn="ctr"/>
            <a:r>
              <a:rPr lang="si-LK" dirty="0"/>
              <a:t>තොරතුරු හා සන්නිවේදන තාක්ෂණය</a:t>
            </a:r>
            <a:endParaRPr lang="en-GB" dirty="0"/>
          </a:p>
        </p:txBody>
      </p:sp>
      <p:sp>
        <p:nvSpPr>
          <p:cNvPr id="3" name="Content Placeholder 2">
            <a:extLst>
              <a:ext uri="{FF2B5EF4-FFF2-40B4-BE49-F238E27FC236}">
                <a16:creationId xmlns:a16="http://schemas.microsoft.com/office/drawing/2014/main" id="{A73A77A3-819D-4B25-83F5-074C0B16B199}"/>
              </a:ext>
            </a:extLst>
          </p:cNvPr>
          <p:cNvSpPr>
            <a:spLocks noGrp="1"/>
          </p:cNvSpPr>
          <p:nvPr>
            <p:ph idx="1"/>
          </p:nvPr>
        </p:nvSpPr>
        <p:spPr>
          <a:xfrm>
            <a:off x="408709" y="869662"/>
            <a:ext cx="10515600" cy="1227859"/>
          </a:xfrm>
        </p:spPr>
        <p:txBody>
          <a:bodyPr>
            <a:normAutofit lnSpcReduction="10000"/>
          </a:bodyPr>
          <a:lstStyle/>
          <a:p>
            <a:pPr marL="0" indent="0">
              <a:buNone/>
            </a:pPr>
            <a:r>
              <a:rPr lang="si-LK" dirty="0"/>
              <a:t>දත්ත සකස් කර තොරතුරු බවට පත් කිරීමටත් , ඒවා ගබඩා කර ගැනීමටත් හුවමාරු කර ගැනීමටත් තාක්ෂණය විවිධාකාරයෙන් යොදා ගැනේ. මෙය තොරතුරු හා සන්නිවේදන තාක්ෂණය නම් වේ.</a:t>
            </a:r>
            <a:endParaRPr lang="en-GB" dirty="0"/>
          </a:p>
        </p:txBody>
      </p:sp>
      <p:pic>
        <p:nvPicPr>
          <p:cNvPr id="7" name="Picture 6">
            <a:extLst>
              <a:ext uri="{FF2B5EF4-FFF2-40B4-BE49-F238E27FC236}">
                <a16:creationId xmlns:a16="http://schemas.microsoft.com/office/drawing/2014/main" id="{B8528850-7912-4CE7-A184-E2707BBF70D2}"/>
              </a:ext>
            </a:extLst>
          </p:cNvPr>
          <p:cNvPicPr>
            <a:picLocks noChangeAspect="1"/>
          </p:cNvPicPr>
          <p:nvPr/>
        </p:nvPicPr>
        <p:blipFill>
          <a:blip r:embed="rId2"/>
          <a:stretch>
            <a:fillRect/>
          </a:stretch>
        </p:blipFill>
        <p:spPr>
          <a:xfrm>
            <a:off x="1471180" y="2097521"/>
            <a:ext cx="9249639" cy="5813424"/>
          </a:xfrm>
          <a:prstGeom prst="rect">
            <a:avLst/>
          </a:prstGeom>
        </p:spPr>
      </p:pic>
    </p:spTree>
    <p:extLst>
      <p:ext uri="{BB962C8B-B14F-4D97-AF65-F5344CB8AC3E}">
        <p14:creationId xmlns:p14="http://schemas.microsoft.com/office/powerpoint/2010/main" val="159503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0BAEC-E258-4889-B643-A34E3A3D01C0}"/>
              </a:ext>
            </a:extLst>
          </p:cNvPr>
          <p:cNvSpPr>
            <a:spLocks noGrp="1"/>
          </p:cNvSpPr>
          <p:nvPr>
            <p:ph type="title"/>
          </p:nvPr>
        </p:nvSpPr>
        <p:spPr>
          <a:xfrm>
            <a:off x="838200" y="365126"/>
            <a:ext cx="10515600" cy="315912"/>
          </a:xfrm>
        </p:spPr>
        <p:txBody>
          <a:bodyPr>
            <a:normAutofit fontScale="90000"/>
          </a:bodyPr>
          <a:lstStyle/>
          <a:p>
            <a:r>
              <a:rPr lang="si-LK" dirty="0"/>
              <a:t>ඉ-රාජයේ යෙදවුම්</a:t>
            </a:r>
            <a:endParaRPr lang="en-GB" dirty="0"/>
          </a:p>
        </p:txBody>
      </p:sp>
      <p:pic>
        <p:nvPicPr>
          <p:cNvPr id="5" name="Content Placeholder 4">
            <a:extLst>
              <a:ext uri="{FF2B5EF4-FFF2-40B4-BE49-F238E27FC236}">
                <a16:creationId xmlns:a16="http://schemas.microsoft.com/office/drawing/2014/main" id="{ACD0BF3F-FF12-450F-BBC5-0D76C8AEBDA2}"/>
              </a:ext>
            </a:extLst>
          </p:cNvPr>
          <p:cNvPicPr>
            <a:picLocks noGrp="1" noChangeAspect="1"/>
          </p:cNvPicPr>
          <p:nvPr>
            <p:ph idx="1"/>
          </p:nvPr>
        </p:nvPicPr>
        <p:blipFill>
          <a:blip r:embed="rId2"/>
          <a:stretch>
            <a:fillRect/>
          </a:stretch>
        </p:blipFill>
        <p:spPr>
          <a:xfrm>
            <a:off x="2375105" y="855806"/>
            <a:ext cx="5785221" cy="7637030"/>
          </a:xfrm>
        </p:spPr>
      </p:pic>
    </p:spTree>
    <p:extLst>
      <p:ext uri="{BB962C8B-B14F-4D97-AF65-F5344CB8AC3E}">
        <p14:creationId xmlns:p14="http://schemas.microsoft.com/office/powerpoint/2010/main" val="1311146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BF22C-8C95-4249-B87B-A296D3D44F68}"/>
              </a:ext>
            </a:extLst>
          </p:cNvPr>
          <p:cNvSpPr>
            <a:spLocks noGrp="1"/>
          </p:cNvSpPr>
          <p:nvPr>
            <p:ph type="title"/>
          </p:nvPr>
        </p:nvSpPr>
        <p:spPr>
          <a:xfrm>
            <a:off x="602673" y="0"/>
            <a:ext cx="10515600" cy="493857"/>
          </a:xfrm>
        </p:spPr>
        <p:txBody>
          <a:bodyPr>
            <a:normAutofit fontScale="90000"/>
          </a:bodyPr>
          <a:lstStyle/>
          <a:p>
            <a:pPr algn="ctr"/>
            <a:r>
              <a:rPr lang="si-LK" dirty="0">
                <a:latin typeface="Iskoola Pota" panose="02010503010101010104" pitchFamily="2" charset="0"/>
                <a:cs typeface="Iskoola Pota" panose="02010503010101010104" pitchFamily="2" charset="0"/>
              </a:rPr>
              <a:t>අධ්‍යාපන ක්ෂේත්‍රයේ යෙදවුම්</a:t>
            </a:r>
            <a:endParaRPr lang="en-GB" dirty="0">
              <a:latin typeface="Iskoola Pota" panose="02010503010101010104" pitchFamily="2" charset="0"/>
              <a:cs typeface="Iskoola Pota" panose="02010503010101010104" pitchFamily="2" charset="0"/>
            </a:endParaRPr>
          </a:p>
        </p:txBody>
      </p:sp>
      <p:sp>
        <p:nvSpPr>
          <p:cNvPr id="5" name="TextBox 4">
            <a:extLst>
              <a:ext uri="{FF2B5EF4-FFF2-40B4-BE49-F238E27FC236}">
                <a16:creationId xmlns:a16="http://schemas.microsoft.com/office/drawing/2014/main" id="{4308595A-0EEA-4121-89E7-6BA48CC6DEB4}"/>
              </a:ext>
            </a:extLst>
          </p:cNvPr>
          <p:cNvSpPr txBox="1"/>
          <p:nvPr/>
        </p:nvSpPr>
        <p:spPr>
          <a:xfrm>
            <a:off x="0" y="355258"/>
            <a:ext cx="11838708" cy="6502742"/>
          </a:xfrm>
          <a:prstGeom prst="rect">
            <a:avLst/>
          </a:prstGeom>
          <a:noFill/>
        </p:spPr>
        <p:txBody>
          <a:bodyPr wrap="square">
            <a:spAutoFit/>
          </a:bodyPr>
          <a:lstStyle/>
          <a:p>
            <a:pPr lvl="0">
              <a:lnSpc>
                <a:spcPct val="115000"/>
              </a:lnSpc>
            </a:pPr>
            <a:r>
              <a:rPr lang="si-LK" sz="2800" dirty="0">
                <a:effectLst/>
                <a:latin typeface="Iskoola Pota" panose="02010503010101010104" pitchFamily="2" charset="0"/>
                <a:ea typeface="SimSun" panose="02010600030101010101" pitchFamily="2" charset="-122"/>
                <a:cs typeface="Iskoola Pota" panose="02010503010101010104" pitchFamily="2" charset="0"/>
              </a:rPr>
              <a:t>පන්ති කාමරයේදී</a:t>
            </a:r>
            <a:endParaRPr lang="en-GB" sz="2800" dirty="0">
              <a:effectLst/>
              <a:latin typeface="Iskoola Pota" panose="02010503010101010104" pitchFamily="2" charset="0"/>
              <a:ea typeface="SimSun" panose="02010600030101010101" pitchFamily="2" charset="-122"/>
              <a:cs typeface="Iskoola Pota" panose="02010503010101010104" pitchFamily="2" charset="0"/>
            </a:endParaRPr>
          </a:p>
          <a:p>
            <a:pPr marL="914400" lvl="1" indent="-457200">
              <a:lnSpc>
                <a:spcPct val="115000"/>
              </a:lnSpc>
              <a:buFont typeface="Arial" panose="020B0604020202020204" pitchFamily="34" charset="0"/>
              <a:buChar char="•"/>
            </a:pPr>
            <a:r>
              <a:rPr lang="si-LK" sz="2800" dirty="0">
                <a:effectLst/>
                <a:latin typeface="Iskoola Pota" panose="02010503010101010104" pitchFamily="2" charset="0"/>
                <a:ea typeface="SimSun" panose="02010600030101010101" pitchFamily="2" charset="-122"/>
              </a:rPr>
              <a:t>පරිගණක ආශ්‍රිත සමර්පණ (</a:t>
            </a:r>
            <a:r>
              <a:rPr lang="en-US" sz="2800" dirty="0">
                <a:effectLst/>
                <a:latin typeface="Iskoola Pota" panose="02010503010101010104" pitchFamily="2" charset="0"/>
                <a:ea typeface="SimSun" panose="02010600030101010101" pitchFamily="2" charset="-122"/>
              </a:rPr>
              <a:t> </a:t>
            </a:r>
            <a:r>
              <a:rPr lang="en-US" sz="2800" dirty="0">
                <a:effectLst/>
                <a:latin typeface="Calibri" panose="020F0502020204030204" pitchFamily="34" charset="0"/>
                <a:ea typeface="SimSun" panose="02010600030101010101" pitchFamily="2" charset="-122"/>
              </a:rPr>
              <a:t>Presentation</a:t>
            </a:r>
            <a:r>
              <a:rPr lang="si-LK" sz="2800" dirty="0">
                <a:effectLst/>
                <a:latin typeface="Calibri" panose="020F0502020204030204" pitchFamily="34" charset="0"/>
                <a:ea typeface="SimSun" panose="02010600030101010101" pitchFamily="2" charset="-122"/>
              </a:rPr>
              <a:t>)</a:t>
            </a:r>
            <a:endParaRPr lang="en-GB" sz="2800" dirty="0">
              <a:effectLst/>
              <a:latin typeface="Calibri" panose="020F0502020204030204" pitchFamily="34" charset="0"/>
              <a:ea typeface="SimSun" panose="02010600030101010101" pitchFamily="2" charset="-122"/>
            </a:endParaRPr>
          </a:p>
          <a:p>
            <a:pPr marL="914400" lvl="1" indent="-457200">
              <a:lnSpc>
                <a:spcPct val="115000"/>
              </a:lnSpc>
              <a:buFont typeface="Arial" panose="020B0604020202020204" pitchFamily="34" charset="0"/>
              <a:buChar char="•"/>
            </a:pPr>
            <a:r>
              <a:rPr lang="si-LK" sz="2800" dirty="0">
                <a:effectLst/>
                <a:latin typeface="Calibri" panose="020F0502020204030204" pitchFamily="34" charset="0"/>
                <a:ea typeface="SimSun" panose="02010600030101010101" pitchFamily="2" charset="-122"/>
              </a:rPr>
              <a:t>පරික්ෂණ සහිත වීඩියෝ දර්ශන</a:t>
            </a:r>
            <a:endParaRPr lang="en-GB" sz="2800" dirty="0">
              <a:effectLst/>
              <a:latin typeface="Calibri" panose="020F0502020204030204" pitchFamily="34" charset="0"/>
              <a:ea typeface="SimSun" panose="02010600030101010101" pitchFamily="2" charset="-122"/>
            </a:endParaRPr>
          </a:p>
          <a:p>
            <a:pPr marL="914400" lvl="1" indent="-457200">
              <a:lnSpc>
                <a:spcPct val="115000"/>
              </a:lnSpc>
              <a:buFont typeface="Arial" panose="020B0604020202020204" pitchFamily="34" charset="0"/>
              <a:buChar char="•"/>
            </a:pPr>
            <a:r>
              <a:rPr lang="si-LK" sz="2800" dirty="0">
                <a:effectLst/>
                <a:latin typeface="Calibri" panose="020F0502020204030204" pitchFamily="34" charset="0"/>
                <a:ea typeface="SimSun" panose="02010600030101010101" pitchFamily="2" charset="-122"/>
              </a:rPr>
              <a:t>පරිගණක ඇසුරෙන් නිර්මාණය කිරීම </a:t>
            </a:r>
          </a:p>
          <a:p>
            <a:pPr marL="914400" lvl="1" indent="-457200">
              <a:lnSpc>
                <a:spcPct val="115000"/>
              </a:lnSpc>
              <a:buFont typeface="Arial" panose="020B0604020202020204" pitchFamily="34" charset="0"/>
              <a:buChar char="•"/>
            </a:pPr>
            <a:r>
              <a:rPr lang="si-LK" sz="2800" dirty="0">
                <a:latin typeface="Calibri" panose="020F0502020204030204" pitchFamily="34" charset="0"/>
                <a:ea typeface="SimSun" panose="02010600030101010101" pitchFamily="2" charset="-122"/>
              </a:rPr>
              <a:t>ස</a:t>
            </a:r>
            <a:r>
              <a:rPr lang="si-LK" sz="2800" dirty="0">
                <a:latin typeface="Calibri" panose="020F0502020204030204" pitchFamily="34" charset="0"/>
                <a:ea typeface="SimSun" panose="02010600030101010101" pitchFamily="2" charset="-122"/>
                <a:cs typeface="Iskoola Pota" panose="02010503010101010104" pitchFamily="2" charset="0"/>
              </a:rPr>
              <a:t>ඟරා </a:t>
            </a:r>
            <a:r>
              <a:rPr lang="si-LK" sz="2800" dirty="0">
                <a:effectLst/>
                <a:latin typeface="Calibri" panose="020F0502020204030204" pitchFamily="34" charset="0"/>
                <a:ea typeface="SimSun" panose="02010600030101010101" pitchFamily="2" charset="-122"/>
              </a:rPr>
              <a:t>ලිපි ලේඛණ සැකසීම, මුද්‍රණය</a:t>
            </a:r>
            <a:endParaRPr lang="en-GB" sz="2800" dirty="0">
              <a:effectLst/>
              <a:latin typeface="Calibri" panose="020F0502020204030204" pitchFamily="34" charset="0"/>
              <a:ea typeface="SimSun" panose="02010600030101010101" pitchFamily="2" charset="-122"/>
            </a:endParaRPr>
          </a:p>
          <a:p>
            <a:pPr marL="914400" lvl="1" indent="-457200">
              <a:lnSpc>
                <a:spcPct val="115000"/>
              </a:lnSpc>
              <a:buFont typeface="Arial" panose="020B0604020202020204" pitchFamily="34" charset="0"/>
              <a:buChar char="•"/>
            </a:pPr>
            <a:r>
              <a:rPr lang="si-LK" sz="2800" dirty="0">
                <a:effectLst/>
                <a:latin typeface="Calibri" panose="020F0502020204030204" pitchFamily="34" charset="0"/>
                <a:ea typeface="SimSun" panose="02010600030101010101" pitchFamily="2" charset="-122"/>
              </a:rPr>
              <a:t>අන්තර්ජාලය ඔස්සේ අධ්‍යාපනිකතොරතුරු රැස් කිරීම </a:t>
            </a:r>
          </a:p>
          <a:p>
            <a:pPr marL="914400" lvl="1" indent="-457200">
              <a:lnSpc>
                <a:spcPct val="115000"/>
              </a:lnSpc>
              <a:buFont typeface="Arial" panose="020B0604020202020204" pitchFamily="34" charset="0"/>
              <a:buChar char="•"/>
            </a:pPr>
            <a:r>
              <a:rPr lang="si-LK" sz="2800" dirty="0">
                <a:effectLst/>
                <a:latin typeface="Calibri" panose="020F0502020204030204" pitchFamily="34" charset="0"/>
                <a:ea typeface="SimSun" panose="02010600030101010101" pitchFamily="2" charset="-122"/>
              </a:rPr>
              <a:t> </a:t>
            </a:r>
            <a:r>
              <a:rPr lang="en-GB" sz="2800" dirty="0">
                <a:effectLst/>
                <a:latin typeface="Calibri" panose="020F0502020204030204" pitchFamily="34" charset="0"/>
                <a:ea typeface="SimSun" panose="02010600030101010101" pitchFamily="2" charset="-122"/>
              </a:rPr>
              <a:t>CD-ROM </a:t>
            </a:r>
            <a:r>
              <a:rPr lang="si-LK" sz="2800" dirty="0">
                <a:effectLst/>
                <a:latin typeface="Calibri" panose="020F0502020204030204" pitchFamily="34" charset="0"/>
                <a:ea typeface="SimSun" panose="02010600030101010101" pitchFamily="2" charset="-122"/>
              </a:rPr>
              <a:t>මාධ්‍යයෙන් තොරතුරු අධ්‍යයනය</a:t>
            </a:r>
            <a:endParaRPr lang="en-GB" sz="2800" dirty="0">
              <a:effectLst/>
              <a:latin typeface="Calibri" panose="020F0502020204030204" pitchFamily="34" charset="0"/>
              <a:ea typeface="SimSun" panose="02010600030101010101" pitchFamily="2" charset="-122"/>
            </a:endParaRPr>
          </a:p>
          <a:p>
            <a:pPr lvl="0">
              <a:lnSpc>
                <a:spcPct val="115000"/>
              </a:lnSpc>
            </a:pPr>
            <a:r>
              <a:rPr lang="si-LK" sz="2800" dirty="0">
                <a:effectLst/>
                <a:latin typeface="Calibri" panose="020F0502020204030204" pitchFamily="34" charset="0"/>
                <a:ea typeface="SimSun" panose="02010600030101010101" pitchFamily="2" charset="-122"/>
              </a:rPr>
              <a:t>ඕනෑම තැනක දී ඕනම වෙලාවක දී අධ්‍යාපනය ලැබීම </a:t>
            </a:r>
            <a:endParaRPr lang="en-GB" sz="2800" dirty="0">
              <a:effectLst/>
              <a:latin typeface="Calibri" panose="020F0502020204030204" pitchFamily="34" charset="0"/>
              <a:ea typeface="SimSun" panose="02010600030101010101" pitchFamily="2" charset="-122"/>
            </a:endParaRPr>
          </a:p>
          <a:p>
            <a:pPr marL="914400" lvl="1" indent="-457200">
              <a:lnSpc>
                <a:spcPct val="115000"/>
              </a:lnSpc>
              <a:buFont typeface="Arial" panose="020B0604020202020204" pitchFamily="34" charset="0"/>
              <a:buChar char="•"/>
            </a:pPr>
            <a:r>
              <a:rPr lang="si-LK" sz="2800" dirty="0">
                <a:effectLst/>
                <a:latin typeface="Calibri" panose="020F0502020204030204" pitchFamily="34" charset="0"/>
                <a:ea typeface="SimSun" panose="02010600030101010101" pitchFamily="2" charset="-122"/>
              </a:rPr>
              <a:t>නැණසල</a:t>
            </a:r>
            <a:endParaRPr lang="en-GB" sz="2800" dirty="0">
              <a:effectLst/>
              <a:latin typeface="Calibri" panose="020F0502020204030204" pitchFamily="34" charset="0"/>
              <a:ea typeface="SimSun" panose="02010600030101010101" pitchFamily="2" charset="-122"/>
            </a:endParaRPr>
          </a:p>
          <a:p>
            <a:pPr marL="914400" lvl="1" indent="-457200">
              <a:lnSpc>
                <a:spcPct val="115000"/>
              </a:lnSpc>
              <a:buFont typeface="Arial" panose="020B0604020202020204" pitchFamily="34" charset="0"/>
              <a:buChar char="•"/>
            </a:pPr>
            <a:r>
              <a:rPr lang="si-LK" sz="2800" dirty="0">
                <a:effectLst/>
                <a:latin typeface="Calibri" panose="020F0502020204030204" pitchFamily="34" charset="0"/>
                <a:ea typeface="SimSun" panose="02010600030101010101" pitchFamily="2" charset="-122"/>
              </a:rPr>
              <a:t>ඊ- තක්සලාව</a:t>
            </a:r>
            <a:endParaRPr lang="en-GB" sz="2800" dirty="0">
              <a:effectLst/>
              <a:latin typeface="Calibri" panose="020F0502020204030204" pitchFamily="34" charset="0"/>
              <a:ea typeface="SimSun" panose="02010600030101010101" pitchFamily="2" charset="-122"/>
            </a:endParaRPr>
          </a:p>
          <a:p>
            <a:pPr marL="914400" lvl="1" indent="-457200">
              <a:lnSpc>
                <a:spcPct val="115000"/>
              </a:lnSpc>
              <a:buFont typeface="Arial" panose="020B0604020202020204" pitchFamily="34" charset="0"/>
              <a:buChar char="•"/>
            </a:pPr>
            <a:r>
              <a:rPr lang="si-LK" sz="2800" dirty="0">
                <a:effectLst/>
                <a:latin typeface="Calibri" panose="020F0502020204030204" pitchFamily="34" charset="0"/>
                <a:ea typeface="SimSun" panose="02010600030101010101" pitchFamily="2" charset="-122"/>
              </a:rPr>
              <a:t>විදු මං පෙත</a:t>
            </a:r>
            <a:endParaRPr lang="en-GB" sz="2800" dirty="0">
              <a:effectLst/>
              <a:latin typeface="Calibri" panose="020F0502020204030204" pitchFamily="34" charset="0"/>
              <a:ea typeface="SimSun" panose="02010600030101010101" pitchFamily="2" charset="-122"/>
            </a:endParaRPr>
          </a:p>
          <a:p>
            <a:pPr marL="914400" lvl="1" indent="-457200">
              <a:lnSpc>
                <a:spcPct val="115000"/>
              </a:lnSpc>
              <a:spcAft>
                <a:spcPts val="1000"/>
              </a:spcAft>
              <a:buFont typeface="Arial" panose="020B0604020202020204" pitchFamily="34" charset="0"/>
              <a:buChar char="•"/>
            </a:pPr>
            <a:r>
              <a:rPr lang="en-US" sz="2800" dirty="0">
                <a:effectLst/>
                <a:latin typeface="DinaminaUniWeb" panose="02000400000000000000" pitchFamily="2" charset="0"/>
                <a:ea typeface="SimSun" panose="02010600030101010101" pitchFamily="2" charset="-122"/>
              </a:rPr>
              <a:t>WBT (Web Based Training)</a:t>
            </a:r>
            <a:r>
              <a:rPr lang="si-LK" sz="2800" dirty="0">
                <a:effectLst/>
                <a:latin typeface="Calibri" panose="020F0502020204030204" pitchFamily="34" charset="0"/>
                <a:ea typeface="SimSun" panose="02010600030101010101" pitchFamily="2" charset="-122"/>
              </a:rPr>
              <a:t> අන්තර් ජාලය යොදා ගනිමින් ගුරුවරයෙකු හා සම්බන්ධ වීම.</a:t>
            </a:r>
            <a:endParaRPr lang="en-GB" sz="2800" dirty="0">
              <a:effectLst/>
              <a:latin typeface="Calibri" panose="020F0502020204030204" pitchFamily="34" charset="0"/>
              <a:ea typeface="SimSun" panose="02010600030101010101" pitchFamily="2" charset="-122"/>
            </a:endParaRPr>
          </a:p>
        </p:txBody>
      </p:sp>
      <p:pic>
        <p:nvPicPr>
          <p:cNvPr id="4" name="Picture 3">
            <a:extLst>
              <a:ext uri="{FF2B5EF4-FFF2-40B4-BE49-F238E27FC236}">
                <a16:creationId xmlns:a16="http://schemas.microsoft.com/office/drawing/2014/main" id="{2272C2B0-9B77-4959-800A-C2F6678390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9549" y="673967"/>
            <a:ext cx="3983182" cy="3889712"/>
          </a:xfrm>
          <a:prstGeom prst="rect">
            <a:avLst/>
          </a:prstGeom>
        </p:spPr>
      </p:pic>
      <p:pic>
        <p:nvPicPr>
          <p:cNvPr id="7" name="Picture 6">
            <a:extLst>
              <a:ext uri="{FF2B5EF4-FFF2-40B4-BE49-F238E27FC236}">
                <a16:creationId xmlns:a16="http://schemas.microsoft.com/office/drawing/2014/main" id="{1DBD5B34-A05F-427C-B21E-BED66CE3C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476" y="4383569"/>
            <a:ext cx="2227634" cy="1392271"/>
          </a:xfrm>
          <a:prstGeom prst="rect">
            <a:avLst/>
          </a:prstGeom>
        </p:spPr>
      </p:pic>
    </p:spTree>
    <p:extLst>
      <p:ext uri="{BB962C8B-B14F-4D97-AF65-F5344CB8AC3E}">
        <p14:creationId xmlns:p14="http://schemas.microsoft.com/office/powerpoint/2010/main" val="3832303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athena xmlns="http://schemas.microsoft.com/edu/athena" version="0.1.3517.0">
  <media streamable="true" recordStart="0" recordEnd="10126" recordLength="10126"/>
</athena>
</file>

<file path=customXml/item2.xml><?xml version="1.0" encoding="utf-8"?>
<athena xmlns="http://schemas.microsoft.com/edu/athena" version="0.1.3517.0">
  <media streamable="true" recordStart="0" recordEnd="17124" recordLength="17136"/>
</athena>
</file>

<file path=customXml/itemProps1.xml><?xml version="1.0" encoding="utf-8"?>
<ds:datastoreItem xmlns:ds="http://schemas.openxmlformats.org/officeDocument/2006/customXml" ds:itemID="{BC5EACF0-F288-4CBC-9E4F-A75AABAAF0FC}">
  <ds:schemaRefs>
    <ds:schemaRef ds:uri="http://schemas.microsoft.com/edu/athena"/>
  </ds:schemaRefs>
</ds:datastoreItem>
</file>

<file path=customXml/itemProps2.xml><?xml version="1.0" encoding="utf-8"?>
<ds:datastoreItem xmlns:ds="http://schemas.openxmlformats.org/officeDocument/2006/customXml" ds:itemID="{8C408439-3382-49DF-9DCF-1FA1F497E128}">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TM10001115[[fn=Parcel]]</Template>
  <TotalTime>577</TotalTime>
  <Words>4333</Words>
  <Application>Microsoft Office PowerPoint</Application>
  <PresentationFormat>Widescreen</PresentationFormat>
  <Paragraphs>209</Paragraphs>
  <Slides>22</Slides>
  <Notes>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Calibri Light</vt:lpstr>
      <vt:lpstr>DinaminaUniWeb</vt:lpstr>
      <vt:lpstr>DL-Lihini</vt:lpstr>
      <vt:lpstr>Iskoola Pota</vt:lpstr>
      <vt:lpstr>Roboto</vt:lpstr>
      <vt:lpstr>Times New Roman</vt:lpstr>
      <vt:lpstr>Wingdings</vt:lpstr>
      <vt:lpstr>Office Theme</vt:lpstr>
      <vt:lpstr>PowerPoint Presentation</vt:lpstr>
      <vt:lpstr>දත්ත සහ තොරතුරු</vt:lpstr>
      <vt:lpstr>තොරතුරු (Information) </vt:lpstr>
      <vt:lpstr>තොරතුරු පද්ධති</vt:lpstr>
      <vt:lpstr>PowerPoint Presentation</vt:lpstr>
      <vt:lpstr>ගුණාත්මක තොරතුරක ලක්ෂණ</vt:lpstr>
      <vt:lpstr>තොරතුරු හා සන්නිවේදන තාක්ෂණය</vt:lpstr>
      <vt:lpstr>ඉ-රාජයේ යෙදවුම්</vt:lpstr>
      <vt:lpstr>අධ්‍යාපන ක්ෂේත්‍රයේ යෙදවුම්</vt:lpstr>
      <vt:lpstr>PowerPoint Presentation</vt:lpstr>
      <vt:lpstr>PowerPoint Presentation</vt:lpstr>
      <vt:lpstr>සෞඛ්‍ය ක්ෂේත්‍රයේ යෙදවුම් </vt:lpstr>
      <vt:lpstr>PowerPoint Presentation</vt:lpstr>
      <vt:lpstr>PowerPoint Presentation</vt:lpstr>
      <vt:lpstr>PowerPoint Presentation</vt:lpstr>
      <vt:lpstr>කෘෂි කර්මාන්තයේ යෙදවුම් </vt:lpstr>
      <vt:lpstr>කර්මාන්ත සහ ව්‍යාපාර සදහා යෙදවුම්</vt:lpstr>
      <vt:lpstr>ගමනාගමනය සදහා යෙදවුම්</vt:lpstr>
      <vt:lpstr>විනෝදාස්වාදය සදහා යෙදවුම්</vt:lpstr>
      <vt:lpstr>තොරතුරු හා සන්නිවේදන තාක්ෂණයේ අනිසි ප්‍රතිඵල</vt:lpstr>
      <vt:lpstr>ඇගයීම</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Dharmashoka</dc:creator>
  <cp:lastModifiedBy>Dharmashoka</cp:lastModifiedBy>
  <cp:revision>20</cp:revision>
  <dcterms:created xsi:type="dcterms:W3CDTF">2022-02-07T08:50:56Z</dcterms:created>
  <dcterms:modified xsi:type="dcterms:W3CDTF">2022-06-30T04:43:39Z</dcterms:modified>
</cp:coreProperties>
</file>