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-82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84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06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344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7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734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21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53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5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5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53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2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9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4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CD7C-B331-490E-970A-A08AEC6E53DE}" type="datetimeFigureOut">
              <a:rPr lang="en-GB" smtClean="0"/>
              <a:t>12/02/2022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15A0A6-6E1B-46A7-822C-3E6CE384D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0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97475" y="2713349"/>
            <a:ext cx="8915399" cy="1013336"/>
          </a:xfrm>
        </p:spPr>
        <p:txBody>
          <a:bodyPr/>
          <a:lstStyle/>
          <a:p>
            <a:r>
              <a:rPr lang="si-LK" sz="6600" dirty="0">
                <a:solidFill>
                  <a:srgbClr val="002060"/>
                </a:solidFill>
              </a:rPr>
              <a:t>1.6 පරිගණකයේ පරිණාමය</a:t>
            </a:r>
            <a:endParaRPr lang="en-GB" sz="66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2631" y="3865042"/>
            <a:ext cx="112267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i-LK" sz="3200" b="1" dirty="0"/>
              <a:t>වර්තමානයේ දී ස්වයංක්‍රීය ව ක්‍රියාත්මක වන</a:t>
            </a:r>
            <a:r>
              <a:rPr lang="en-GB" sz="3200" b="1" dirty="0"/>
              <a:t> </a:t>
            </a:r>
            <a:r>
              <a:rPr lang="si-LK" sz="3200" b="1" dirty="0"/>
              <a:t>බොහොමයක් පරිගණක පද්ධති ඇතත් පරිගණකය ද මිනිසා මෙන් ම විවිධ යුග පසු</a:t>
            </a:r>
            <a:r>
              <a:rPr lang="en-GB" sz="3200" b="1" dirty="0"/>
              <a:t> </a:t>
            </a:r>
            <a:r>
              <a:rPr lang="si-LK" sz="3200" b="1" dirty="0"/>
              <a:t>කරමින් මෙම දියුණු යුගය වෙත පැමිණ ඇත</a:t>
            </a:r>
            <a:r>
              <a:rPr lang="si-LK" sz="3200" dirty="0"/>
              <a:t>.</a:t>
            </a:r>
            <a:endParaRPr lang="en-GB" sz="3200" dirty="0"/>
          </a:p>
        </p:txBody>
      </p:sp>
      <p:pic>
        <p:nvPicPr>
          <p:cNvPr id="7" name="Content Placeholder 3" descr="paleo-diet-caveman-evolution.jpg">
            <a:extLst>
              <a:ext uri="{FF2B5EF4-FFF2-40B4-BE49-F238E27FC236}">
                <a16:creationId xmlns:a16="http://schemas.microsoft.com/office/drawing/2014/main" id="{A7138D8E-9696-4BC5-9D24-CEF878ED0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589" y="123130"/>
            <a:ext cx="7467600" cy="2451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558350-E482-4354-9600-6C1027686F4C}"/>
              </a:ext>
            </a:extLst>
          </p:cNvPr>
          <p:cNvSpPr txBox="1"/>
          <p:nvPr/>
        </p:nvSpPr>
        <p:spPr>
          <a:xfrm>
            <a:off x="5620389" y="5943600"/>
            <a:ext cx="5898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i-LK" sz="2400" dirty="0"/>
              <a:t>ඉදිරිපත් කිරීම- බී. ජී. අයි. පී. ගමගේ </a:t>
            </a:r>
          </a:p>
          <a:p>
            <a:pPr algn="ctr"/>
            <a:r>
              <a:rPr lang="si-LK" sz="2400" dirty="0"/>
              <a:t> 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712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0EB54-0E43-4D92-ADA6-917206024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12436"/>
            <a:ext cx="8596668" cy="1320800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i-LK" sz="3600" dirty="0">
                <a:solidFill>
                  <a:srgbClr val="002060"/>
                </a:solidFill>
              </a:rPr>
              <a:t>තුන්වන පරම්පරාව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BC20-D90A-4E68-B45F-A9E529179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80" y="1270000"/>
            <a:ext cx="8596668" cy="47151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i-LK" sz="2400" dirty="0"/>
              <a:t>ප්‍රධාන දෘඩාංග තාක්ෂණය - අනුකලිත පරිපථ</a:t>
            </a:r>
            <a:r>
              <a:rPr lang="en-GB" sz="2400" dirty="0"/>
              <a:t> (IC) Integrated circuit</a:t>
            </a:r>
            <a:endParaRPr lang="si-LK" sz="2400" dirty="0"/>
          </a:p>
          <a:p>
            <a:pPr marL="0" indent="0">
              <a:buNone/>
            </a:pPr>
            <a:r>
              <a:rPr lang="si-LK" sz="2400" dirty="0"/>
              <a:t>	දත්ත ආදානය සදහා යතුරු පුවරුව හා මූසිකය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si-LK" sz="2400" dirty="0"/>
              <a:t>ලක්ෂණ -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 දෙවන පරම්පරාවට සාපේක්ෂව කුඩාය.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දෙවන පරම්පරාවට සාපේක්ෂව අඩු විදුලියක් පරිභෝජනය කරයි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දෙවන පරම්පරාවට සාපේක්ෂව අඩු තාපයක් නිපදවයි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මිලෙන් අධික විය</a:t>
            </a:r>
          </a:p>
          <a:p>
            <a:pPr marL="457200" lvl="1" indent="0">
              <a:buNone/>
            </a:pPr>
            <a:r>
              <a:rPr lang="si-LK" sz="2400" dirty="0"/>
              <a:t>භාවිත කරන ලද මෘදුකාංග- උසස් මට්ටමේ ක්‍රමලේඛන භාෂාව, 								මෙහෙයුම් පද්ධතිය බිහිවීම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E39E5-C878-4468-BEAA-3DA451AF24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941493" y="837984"/>
            <a:ext cx="1397000" cy="10464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CABFA-B92C-4C92-88FE-BB1AF95E08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74002" y="2235691"/>
            <a:ext cx="2917997" cy="194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0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C8DB-EAA0-47E2-A0B0-4444B59E3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defTabSz="312738">
              <a:buFont typeface="Wingdings" panose="05000000000000000000" pitchFamily="2" charset="2"/>
              <a:buChar char="v"/>
              <a:tabLst>
                <a:tab pos="720725" algn="l"/>
              </a:tabLst>
            </a:pPr>
            <a:r>
              <a:rPr lang="si-LK" sz="3600" dirty="0">
                <a:solidFill>
                  <a:srgbClr val="002060"/>
                </a:solidFill>
              </a:rPr>
              <a:t>   හතර වන පරම්පරාව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DB700-D094-4E00-8D8A-BF62492A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57" y="1488613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i-LK" sz="2400" dirty="0"/>
              <a:t>    ප්‍රධාන දෘඩාංග තාක්ෂණය - විශාල ප්‍රමාණෙය් අනුකලිත පරිපථ</a:t>
            </a:r>
            <a:r>
              <a:rPr lang="en-GB" sz="2400" dirty="0"/>
              <a:t> (LSIC) Large Scale Integrated circuit</a:t>
            </a:r>
            <a:r>
              <a:rPr lang="si-LK" sz="2400" dirty="0"/>
              <a:t> –</a:t>
            </a:r>
            <a:r>
              <a:rPr lang="en-GB" sz="2400" dirty="0"/>
              <a:t> CPU –microprocessor- </a:t>
            </a:r>
            <a:r>
              <a:rPr lang="si-LK" sz="2400" dirty="0"/>
              <a:t>ක්ෂුද්‍ර සකසනය</a:t>
            </a:r>
          </a:p>
          <a:p>
            <a:pPr marL="0" indent="0">
              <a:buNone/>
            </a:pPr>
            <a:r>
              <a:rPr lang="si-LK" sz="2400" dirty="0"/>
              <a:t>	පෞද්ගලික පරිගණක, අත්ල පරිගණක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r>
              <a:rPr lang="si-LK" sz="2400" dirty="0"/>
              <a:t>ලක්ෂණ -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 ඉතා කුඩාය.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එහා මෙහා ගෙන යා හැකිය. වඩා වේගවත්ය</a:t>
            </a:r>
          </a:p>
          <a:p>
            <a:pPr marL="457200" lvl="1" indent="0">
              <a:buNone/>
            </a:pPr>
            <a:r>
              <a:rPr lang="si-LK" sz="2400" dirty="0"/>
              <a:t>භාවිත කරන ලද මෘදුකාංග-  චිත්‍රක අතුරු මුහුණත් සහිත </a:t>
            </a:r>
            <a:r>
              <a:rPr lang="en-GB" sz="2400" dirty="0"/>
              <a:t>(GUI)</a:t>
            </a:r>
            <a:r>
              <a:rPr lang="si-LK" sz="2400" dirty="0"/>
              <a:t>මෙහෙයුම් පද්ධතිය බිහිවීම</a:t>
            </a:r>
            <a:r>
              <a:rPr lang="en-GB" sz="2400" dirty="0"/>
              <a:t>, UNIX </a:t>
            </a:r>
            <a:r>
              <a:rPr lang="si-LK" sz="2400" dirty="0"/>
              <a:t>මෙහෙයුම් පද්ධතිය බිහිවීම</a:t>
            </a:r>
            <a:r>
              <a:rPr lang="en-GB" sz="2400" dirty="0"/>
              <a:t> </a:t>
            </a:r>
            <a:endParaRPr lang="si-LK" sz="24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496271-1BC2-4BE8-928A-7ED145D506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518679" y="-23856"/>
            <a:ext cx="2340812" cy="18768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8DC666-3D62-45C1-B6AC-40E9957364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811491" y="3098997"/>
            <a:ext cx="3392198" cy="18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8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BF26324-8844-40F1-B961-A51BA48E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defTabSz="312738">
              <a:buFont typeface="Wingdings" panose="05000000000000000000" pitchFamily="2" charset="2"/>
              <a:buChar char="v"/>
              <a:tabLst>
                <a:tab pos="720725" algn="l"/>
              </a:tabLst>
            </a:pPr>
            <a:r>
              <a:rPr lang="si-LK" sz="3600" dirty="0">
                <a:solidFill>
                  <a:srgbClr val="002060"/>
                </a:solidFill>
              </a:rPr>
              <a:t>පස් වන පරම්පරාව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90E448-CD6E-47D1-9D0F-0E669941B9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0351" y="1564843"/>
            <a:ext cx="11126740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i-LK" sz="3200" dirty="0"/>
              <a:t>ප්‍රධාන දෘඩාංග තාක්ෂණය - අධික ප්‍රමාණයේ අනුකලිත පරිපථ</a:t>
            </a:r>
            <a:r>
              <a:rPr lang="en-GB" sz="3200" dirty="0"/>
              <a:t> (ULSI) Ultra Large Scale Integrated circuit</a:t>
            </a:r>
            <a:r>
              <a:rPr lang="si-LK" sz="3200" dirty="0"/>
              <a:t>  කෘතිම බුද්ධිය</a:t>
            </a:r>
          </a:p>
          <a:p>
            <a:pPr marL="0" indent="0">
              <a:buNone/>
            </a:pPr>
            <a:r>
              <a:rPr lang="si-LK" sz="2800" dirty="0"/>
              <a:t>ලක්ෂණ -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800" dirty="0"/>
              <a:t> ඉතා කුඩාය.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800" dirty="0"/>
              <a:t>එහා මෙහා ගෙන යා හැකිය. වඩා වේගවත්ය</a:t>
            </a:r>
          </a:p>
          <a:p>
            <a:pPr marL="457200" lvl="1" indent="0">
              <a:buNone/>
            </a:pPr>
            <a:r>
              <a:rPr lang="si-LK" sz="2800" dirty="0"/>
              <a:t>භාවිත කරන ලද මෘදුකාංග-  වැඩි දියුණු වූ චිත්‍රක අතුරු මුහුණත් සහිත </a:t>
            </a:r>
            <a:r>
              <a:rPr lang="en-GB" sz="2800" dirty="0"/>
              <a:t>(GUI)</a:t>
            </a:r>
            <a:r>
              <a:rPr lang="si-LK" sz="2800" dirty="0"/>
              <a:t>මෙහෙයුම් පද්ධතිය බිහිවීම</a:t>
            </a:r>
            <a:r>
              <a:rPr lang="en-GB" sz="2800" dirty="0"/>
              <a:t>, </a:t>
            </a:r>
            <a:r>
              <a:rPr lang="si-LK" sz="2800" dirty="0"/>
              <a:t>හඩ හ</a:t>
            </a:r>
            <a:r>
              <a:rPr lang="si-LK" sz="2800" dirty="0">
                <a:latin typeface="Iskoola Pota" panose="02010503010101010104" pitchFamily="2" charset="0"/>
                <a:cs typeface="Iskoola Pota" panose="02010503010101010104" pitchFamily="2" charset="0"/>
              </a:rPr>
              <a:t>ඳු</a:t>
            </a:r>
            <a:r>
              <a:rPr lang="si-LK" sz="2800" dirty="0"/>
              <a:t>නාගැනීම, අකුරු හ</a:t>
            </a:r>
            <a:r>
              <a:rPr lang="si-LK" sz="2800" dirty="0">
                <a:latin typeface="Iskoola Pota" panose="02010503010101010104" pitchFamily="2" charset="0"/>
                <a:cs typeface="Iskoola Pota" panose="02010503010101010104" pitchFamily="2" charset="0"/>
              </a:rPr>
              <a:t>ඳු</a:t>
            </a:r>
            <a:r>
              <a:rPr lang="si-LK" sz="2800" dirty="0"/>
              <a:t>නාගැනීම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F4AE6F-9D8B-4B0C-99D4-F61C31783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997" y="2147456"/>
            <a:ext cx="2153152" cy="2072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CB0D35-0B9E-4971-B110-FCF3C3DB0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22" y="0"/>
            <a:ext cx="1981975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D22D-3914-4476-9630-2C4A03DF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825" y="156238"/>
            <a:ext cx="8596668" cy="1320800"/>
          </a:xfrm>
        </p:spPr>
        <p:txBody>
          <a:bodyPr>
            <a:normAutofit/>
          </a:bodyPr>
          <a:lstStyle/>
          <a:p>
            <a:r>
              <a:rPr lang="si-LK" sz="4400" dirty="0">
                <a:solidFill>
                  <a:srgbClr val="002060"/>
                </a:solidFill>
              </a:rPr>
              <a:t>ඇගයීම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A57B5-FC69-46B7-AAAF-047B3CADD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825" y="978274"/>
            <a:ext cx="11126739" cy="38807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AutoNum type="arabicPeriod"/>
            </a:pPr>
            <a:r>
              <a:rPr lang="si-LK" sz="3600" spc="10" dirty="0"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ලොව ප්‍රථම යාන්ත්‍රික ගණිතකර්ම කරන උපකරණය වන </a:t>
            </a:r>
            <a:r>
              <a:rPr lang="en-GB" sz="3600" spc="10" dirty="0"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Adding Machine </a:t>
            </a:r>
            <a:r>
              <a:rPr lang="si-LK" sz="3600" spc="10" dirty="0"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නිපදවූයේ කවුද</a:t>
            </a:r>
            <a:r>
              <a:rPr lang="en-GB" sz="3600" spc="10" dirty="0"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?</a:t>
            </a:r>
            <a:endParaRPr lang="si-LK" sz="3600" spc="10" dirty="0">
              <a:solidFill>
                <a:srgbClr val="202124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Iskoola Pota" panose="02010503010101010104" pitchFamily="2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si-LK" sz="28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  <a:hlinkClick r:id="rId2" action="ppaction://hlinksldjump"/>
              </a:rPr>
              <a:t>චාල්ස් බැබේජ්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si-LK" sz="28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  <a:hlinkClick r:id="rId2" action="ppaction://hlinksldjump"/>
              </a:rPr>
              <a:t>ඇඩා ඔගස්ටා ලව්ලේස්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si-LK" sz="28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  <a:hlinkClick r:id="rId3" action="ppaction://hlinksldjump"/>
              </a:rPr>
              <a:t>බ්ලේස් පැස්කල්</a:t>
            </a:r>
            <a:endParaRPr lang="si-LK" sz="2800" spc="15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Iskoola Pota" panose="02010503010101010104" pitchFamily="2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si-LK" sz="2800" spc="15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  <a:hlinkClick r:id="rId2" action="ppaction://hlinksldjump"/>
              </a:rPr>
              <a:t>ජෝසප් </a:t>
            </a:r>
            <a:r>
              <a:rPr lang="si-LK" sz="28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  <a:hlinkClick r:id="rId2" action="ppaction://hlinksldjump"/>
              </a:rPr>
              <a:t>ජැකුවාර්ඩ්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72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FBF68-F4BB-4414-A394-8711A3DE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97" y="220953"/>
            <a:ext cx="11833321" cy="631839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Clr>
                <a:schemeClr val="tx1"/>
              </a:buClr>
              <a:buNone/>
            </a:pPr>
            <a:r>
              <a:rPr lang="si-LK" sz="8600" spc="10" dirty="0"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2. </a:t>
            </a:r>
            <a:r>
              <a:rPr lang="si-LK" sz="7400" spc="10" dirty="0"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තාක්ෂණයේ දියුණුවත් සමගම පරිගණක පරම්පරා කිහිපයක් දක්නට හැකිය. එයට අදාළව පරිගණකයේ ඇති වූ වෙනස්කම් නිවැරදිව දැක්වෙන්නේ පහත සඳහන් කුමන පිළිතුරෙන්ද</a:t>
            </a:r>
            <a:r>
              <a:rPr lang="en-GB" sz="7400" spc="10" dirty="0">
                <a:solidFill>
                  <a:srgbClr val="20212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?</a:t>
            </a:r>
            <a:endParaRPr lang="en-GB" sz="7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8001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1.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වේගය අඩුවිය</a:t>
            </a: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,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විදුලිය භාවිතය වැඩිවිය</a:t>
            </a: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,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විශාලත්වය අඩුවිය</a:t>
            </a:r>
            <a:endParaRPr lang="en-GB" sz="7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8001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2.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වේගය අඩුවිය</a:t>
            </a: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,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විදුලිය භාවිතය වැඩිවිය</a:t>
            </a: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,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විශාලත්වය වැඩිවිය</a:t>
            </a:r>
            <a:endParaRPr lang="en-GB" sz="7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8001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3.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වේගය වැඩිවිය</a:t>
            </a: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,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විදුලිය භාවිතය අඩුවිය</a:t>
            </a: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,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විශාලත්වය අඩුවිය</a:t>
            </a:r>
            <a:endParaRPr lang="en-GB" sz="7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8001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4.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වේගය වැඩිවිය</a:t>
            </a: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,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විදුලිය භාවිතය අඩුවිය</a:t>
            </a:r>
            <a:r>
              <a:rPr lang="en-GB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, </a:t>
            </a:r>
            <a:r>
              <a:rPr lang="si-LK" sz="7400" spc="15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Iskoola Pota" panose="02010503010101010104" pitchFamily="2" charset="0"/>
              </a:rPr>
              <a:t>විශාලත්වය වැඩිවිය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i-LK" sz="8600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3. </a:t>
            </a:r>
            <a:r>
              <a:rPr lang="si-LK" sz="7400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ට්‍රාන්සිස්ටර් වල නිමැයුම ................................පරම්පරාවේ පරිගණකවල ආරම්භය සනිටුහන් කළේය.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i-LK" sz="7400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	1. පළමුවන			2. දෙවන				3. තුන්වන						4. හතරවන </a:t>
            </a:r>
            <a:endParaRPr lang="en-GB" sz="7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235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8811A20-D85E-4A02-A028-F918E984F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806" y="498043"/>
            <a:ext cx="11750193" cy="5681084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si-L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4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. පහත සඳහන් කුමක් අතුරින් පරිග‍ණක සැකසු තාක්‍‍‍‍‍‍‍‍ෂ‍ණයේ පරිණාමයට අදාල නිවැරදි පටිපාටිය දැක්වේ ද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?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lvl="2" indent="-342900">
              <a:lnSpc>
                <a:spcPct val="107000"/>
              </a:lnSpc>
              <a:buClr>
                <a:schemeClr val="tx1"/>
              </a:buClr>
              <a:buFont typeface="Times New Roman" panose="02020603050405020304" pitchFamily="18" charset="0"/>
              <a:buAutoNum type="arabicPeriod"/>
            </a:pP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ට්‍රාන්සිස්ටර්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 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අනුකලිත පරිප‍‍ථ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 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රික්තක නළ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lvl="2" indent="-342900">
              <a:lnSpc>
                <a:spcPct val="107000"/>
              </a:lnSpc>
              <a:buClr>
                <a:schemeClr val="tx1"/>
              </a:buClr>
              <a:buFont typeface="Times New Roman" panose="02020603050405020304" pitchFamily="18" charset="0"/>
              <a:buAutoNum type="arabicPeriod"/>
            </a:pP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ට්‍රාන්සිස්ටර්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 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රික්තක නළ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 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අනුකලිත පරිප‍‍ථ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රික්තක නළ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lvl="2" indent="-342900">
              <a:lnSpc>
                <a:spcPct val="107000"/>
              </a:lnSpc>
              <a:buClr>
                <a:schemeClr val="tx1"/>
              </a:buClr>
              <a:buFont typeface="Times New Roman" panose="02020603050405020304" pitchFamily="18" charset="0"/>
              <a:buAutoNum type="arabicPeriod"/>
            </a:pP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රික්තක නළ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 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අනුකලිත පරිප‍‍ථ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 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ට්‍රාන්සිස්ටර්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pPr lvl="2" indent="-342900">
              <a:lnSpc>
                <a:spcPct val="107000"/>
              </a:lnSpc>
              <a:buClr>
                <a:schemeClr val="tx1"/>
              </a:buClr>
              <a:buFont typeface="Times New Roman" panose="02020603050405020304" pitchFamily="18" charset="0"/>
              <a:buAutoNum type="arabicPeriod"/>
            </a:pP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රික්තක නළ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 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ට්‍රාන්සිස්ටර් 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, </a:t>
            </a: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අනුකලිත පරිප‍‍ථ</a:t>
            </a:r>
          </a:p>
          <a:p>
            <a:pPr marL="0" indent="0">
              <a:lnSpc>
                <a:spcPct val="107000"/>
              </a:lnSpc>
              <a:buClr>
                <a:schemeClr val="tx1"/>
              </a:buClr>
              <a:buNone/>
            </a:pPr>
            <a:r>
              <a:rPr lang="si-LK" sz="2400" dirty="0">
                <a:latin typeface="Calibri" panose="020F050202020403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5. දත්ත ආදානය සදහා යතුරු පුවරුව හා මූසිකය භාවිතය ආරම්භවූයේ කුමන පරම්පරාවේදීද?</a:t>
            </a:r>
          </a:p>
          <a:p>
            <a:pPr marL="0" indent="0">
              <a:lnSpc>
                <a:spcPct val="107000"/>
              </a:lnSpc>
              <a:buClr>
                <a:schemeClr val="tx1"/>
              </a:buClr>
              <a:buNone/>
            </a:pPr>
            <a:r>
              <a:rPr lang="si-LK" sz="2400" spc="15" dirty="0">
                <a:solidFill>
                  <a:srgbClr val="202124"/>
                </a:solidFill>
                <a:latin typeface="Arial" panose="020B0604020202020204" pitchFamily="34" charset="0"/>
                <a:ea typeface="Calibri" panose="020F0502020204030204" pitchFamily="34" charset="0"/>
                <a:cs typeface="Iskoola Pota" panose="02010503010101010104" pitchFamily="2" charset="0"/>
              </a:rPr>
              <a:t>		1. පළමුවන			2. දෙවන				3. තුන්වන				4. හතරවන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indent="0">
              <a:lnSpc>
                <a:spcPct val="107000"/>
              </a:lnSpc>
              <a:buClr>
                <a:schemeClr val="tx1"/>
              </a:buClr>
              <a:buNone/>
            </a:pPr>
            <a:endParaRPr lang="si-LK" sz="2400" dirty="0">
              <a:latin typeface="Calibri" panose="020F0502020204030204" pitchFamily="34" charset="0"/>
              <a:ea typeface="Calibri" panose="020F0502020204030204" pitchFamily="34" charset="0"/>
              <a:cs typeface="Iskoola Pota" panose="02010503010101010104" pitchFamily="2" charset="0"/>
            </a:endParaRPr>
          </a:p>
          <a:p>
            <a:pPr marL="0" indent="0">
              <a:lnSpc>
                <a:spcPct val="107000"/>
              </a:lnSpc>
              <a:buClr>
                <a:schemeClr val="tx1"/>
              </a:buClr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52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FD2F-885D-4727-8755-C694C0DF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93" y="62905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si-LK" sz="8000" dirty="0">
                <a:solidFill>
                  <a:srgbClr val="002060"/>
                </a:solidFill>
              </a:rPr>
              <a:t>ඔබ නිවැරදියි</a:t>
            </a:r>
            <a:endParaRPr lang="en-GB" sz="8000" dirty="0">
              <a:solidFill>
                <a:srgbClr val="00206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335638-1FFE-46FE-9A46-A38794D29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456" y="3029744"/>
            <a:ext cx="3605297" cy="292358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1B5DB9-7B58-4369-8459-06A8D5D4137C}"/>
              </a:ext>
            </a:extLst>
          </p:cNvPr>
          <p:cNvSpPr txBox="1"/>
          <p:nvPr/>
        </p:nvSpPr>
        <p:spPr>
          <a:xfrm>
            <a:off x="0" y="288930"/>
            <a:ext cx="11488994" cy="481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i-L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rPr>
              <a:t>නිවැරදි පිළිතුරු 1-3,		 2-3, 		3-2,		 4-4 ,		5-3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3" name="Action Button: Go Back or Previou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5F7CFF9-B4B0-4EC2-B382-5E989D957DB6}"/>
              </a:ext>
            </a:extLst>
          </p:cNvPr>
          <p:cNvSpPr/>
          <p:nvPr/>
        </p:nvSpPr>
        <p:spPr>
          <a:xfrm>
            <a:off x="1991032" y="4388932"/>
            <a:ext cx="1146508" cy="103842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4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5FD2F-885D-4727-8755-C694C0DF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393" y="62905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si-LK" sz="8000" dirty="0">
                <a:solidFill>
                  <a:srgbClr val="002060"/>
                </a:solidFill>
              </a:rPr>
              <a:t>පිළිතුර වැරදියි</a:t>
            </a:r>
            <a:br>
              <a:rPr lang="si-LK" sz="8000" dirty="0">
                <a:solidFill>
                  <a:srgbClr val="002060"/>
                </a:solidFill>
              </a:rPr>
            </a:br>
            <a:r>
              <a:rPr lang="si-LK" sz="8000" dirty="0">
                <a:solidFill>
                  <a:srgbClr val="002060"/>
                </a:solidFill>
              </a:rPr>
              <a:t>නැවත උත්සහ කරන්න</a:t>
            </a:r>
            <a:endParaRPr lang="en-GB" sz="8000" dirty="0">
              <a:solidFill>
                <a:srgbClr val="002060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2FDC4CC-AD15-43EF-932B-559F9F229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19" y="3429000"/>
            <a:ext cx="3593923" cy="2890263"/>
          </a:xfrm>
        </p:spPr>
      </p:pic>
      <p:sp>
        <p:nvSpPr>
          <p:cNvPr id="3" name="Action Button: Go Back or Previous 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724CC37-B656-42A8-AC5E-5CB325955587}"/>
              </a:ext>
            </a:extLst>
          </p:cNvPr>
          <p:cNvSpPr/>
          <p:nvPr/>
        </p:nvSpPr>
        <p:spPr>
          <a:xfrm>
            <a:off x="2300748" y="4291781"/>
            <a:ext cx="1666568" cy="14600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7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dirty="0"/>
              <a:t> </a:t>
            </a:r>
            <a:r>
              <a:rPr lang="si-LK" sz="5400" dirty="0">
                <a:solidFill>
                  <a:srgbClr val="002060"/>
                </a:solidFill>
              </a:rPr>
              <a:t>ඇබකසය</a:t>
            </a:r>
            <a:r>
              <a:rPr lang="en-GB" sz="5400" dirty="0">
                <a:solidFill>
                  <a:srgbClr val="002060"/>
                </a:solidFill>
              </a:rPr>
              <a:t>(ABACUS)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9529"/>
            <a:ext cx="10515600" cy="4351338"/>
          </a:xfrm>
        </p:spPr>
        <p:txBody>
          <a:bodyPr>
            <a:normAutofit/>
          </a:bodyPr>
          <a:lstStyle/>
          <a:p>
            <a:r>
              <a:rPr lang="si-LK" sz="3600" dirty="0"/>
              <a:t>අවුරුදු 5000කට පමණ පෙර දී ඇබකසය නම් උපකරණය</a:t>
            </a:r>
          </a:p>
          <a:p>
            <a:pPr marL="0" indent="0">
              <a:buNone/>
            </a:pPr>
            <a:r>
              <a:rPr lang="si-LK" sz="3600" dirty="0"/>
              <a:t>නිර්මාණය විය.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96" y="2790825"/>
            <a:ext cx="571500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0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i-LK" sz="5400" dirty="0">
                <a:solidFill>
                  <a:srgbClr val="002060"/>
                </a:solidFill>
              </a:rPr>
              <a:t>සර්පන රූල </a:t>
            </a:r>
            <a:r>
              <a:rPr lang="en-GB" sz="5400" dirty="0">
                <a:solidFill>
                  <a:srgbClr val="002060"/>
                </a:solidFill>
              </a:rPr>
              <a:t>(Slide ruler)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058400" cy="1268411"/>
          </a:xfrm>
        </p:spPr>
        <p:txBody>
          <a:bodyPr>
            <a:normAutofit/>
          </a:bodyPr>
          <a:lstStyle/>
          <a:p>
            <a:r>
              <a:rPr lang="si-LK" sz="3600" dirty="0"/>
              <a:t>ජෝන් නේපියර් ලඝු ගණක සංකල්ප භාවිතා කරමින් 1632 දී  සර්පන රූල නිර්මාණය විය 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8" y="3805429"/>
            <a:ext cx="10058400" cy="17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53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21" y="172244"/>
            <a:ext cx="11854897" cy="1440678"/>
          </a:xfrm>
        </p:spPr>
        <p:txBody>
          <a:bodyPr>
            <a:noAutofit/>
          </a:bodyPr>
          <a:lstStyle/>
          <a:p>
            <a:r>
              <a:rPr lang="en-GB" sz="4500" dirty="0">
                <a:solidFill>
                  <a:srgbClr val="002060"/>
                </a:solidFill>
              </a:rPr>
              <a:t>Pascaline (Adding Machine)</a:t>
            </a:r>
            <a:r>
              <a:rPr lang="si-LK" sz="4500" dirty="0">
                <a:solidFill>
                  <a:srgbClr val="002060"/>
                </a:solidFill>
              </a:rPr>
              <a:t>-</a:t>
            </a:r>
            <a:br>
              <a:rPr lang="si-LK" sz="4500" dirty="0">
                <a:solidFill>
                  <a:srgbClr val="002060"/>
                </a:solidFill>
              </a:rPr>
            </a:br>
            <a:r>
              <a:rPr lang="si-LK" sz="4500" dirty="0">
                <a:solidFill>
                  <a:srgbClr val="002060"/>
                </a:solidFill>
                <a:latin typeface="Iskoola Pota" panose="02010503010101010104" pitchFamily="2" charset="0"/>
                <a:cs typeface="Iskoola Pota" panose="02010503010101010104" pitchFamily="2" charset="0"/>
              </a:rPr>
              <a:t>ආකලන යන්ත්‍රය</a:t>
            </a:r>
            <a:endParaRPr lang="en-GB" sz="4500" dirty="0">
              <a:solidFill>
                <a:srgbClr val="002060"/>
              </a:solidFill>
              <a:latin typeface="Iskoola Pota" panose="02010503010101010104" pitchFamily="2" charset="0"/>
              <a:cs typeface="Iskoola Pota" panose="020105030101010101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69" y="1848486"/>
            <a:ext cx="11617181" cy="4344807"/>
          </a:xfrm>
        </p:spPr>
        <p:txBody>
          <a:bodyPr>
            <a:normAutofit/>
          </a:bodyPr>
          <a:lstStyle/>
          <a:p>
            <a:pPr algn="just"/>
            <a:r>
              <a:rPr lang="si-LK" sz="3200" dirty="0"/>
              <a:t>1642 දී </a:t>
            </a:r>
            <a:r>
              <a:rPr lang="en-GB" sz="3200" dirty="0"/>
              <a:t> Blaise Pascal </a:t>
            </a:r>
            <a:r>
              <a:rPr lang="si-LK" sz="3200" dirty="0"/>
              <a:t>(බ්ලේස් පැස්කල්) විසින් </a:t>
            </a:r>
            <a:r>
              <a:rPr lang="en-GB" sz="3200" dirty="0"/>
              <a:t>Adding Machine </a:t>
            </a:r>
            <a:r>
              <a:rPr lang="si-LK" sz="3200" dirty="0"/>
              <a:t>නැමැති උපකරණය නිපදවන ලදි. මෙය</a:t>
            </a:r>
            <a:r>
              <a:rPr lang="en-GB" sz="3200" dirty="0"/>
              <a:t> </a:t>
            </a:r>
            <a:r>
              <a:rPr lang="si-LK" sz="3200" dirty="0">
                <a:solidFill>
                  <a:srgbClr val="FF0000"/>
                </a:solidFill>
              </a:rPr>
              <a:t>ලොව පළමු වන යාන්ත්‍රික ගණිත කර්ම කරන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si-LK" sz="3200" dirty="0">
                <a:solidFill>
                  <a:srgbClr val="FF0000"/>
                </a:solidFill>
              </a:rPr>
              <a:t>උපකරණය </a:t>
            </a:r>
            <a:r>
              <a:rPr lang="si-LK" sz="3200" dirty="0"/>
              <a:t>ලෙස සැලකේ.</a:t>
            </a:r>
            <a:endParaRPr lang="en-GB" sz="3200" dirty="0"/>
          </a:p>
          <a:p>
            <a:r>
              <a:rPr lang="si-LK" sz="3200" dirty="0"/>
              <a:t>1674 </a:t>
            </a:r>
            <a:r>
              <a:rPr lang="en-GB" sz="3200" dirty="0"/>
              <a:t>Gottfried Wilhelm </a:t>
            </a:r>
            <a:r>
              <a:rPr lang="si-LK" sz="3200" dirty="0"/>
              <a:t>විසින්</a:t>
            </a:r>
            <a:r>
              <a:rPr lang="en-GB" sz="3200" dirty="0"/>
              <a:t> Pascal</a:t>
            </a:r>
            <a:r>
              <a:rPr lang="si-LK" sz="3200" dirty="0"/>
              <a:t>ගේ මෙම උපකරණය වැඩිදියුණු කර ඇත. මෙම වැඩිදියුණු කිරීමත් සමගම</a:t>
            </a:r>
            <a:r>
              <a:rPr lang="en-GB" sz="3200" dirty="0"/>
              <a:t> </a:t>
            </a:r>
            <a:r>
              <a:rPr lang="si-LK" sz="3200" dirty="0"/>
              <a:t>බෙදීම, ගුණකිරීම ආදිය වඩා පහසුවෙන් කරගත හැකි විය.</a:t>
            </a:r>
            <a:endParaRPr lang="en-GB" sz="3200" dirty="0"/>
          </a:p>
        </p:txBody>
      </p:sp>
      <p:pic>
        <p:nvPicPr>
          <p:cNvPr id="1029" name="Picture 5" descr="Gottfried Wilhelm සඳහා පින්තුර ප්‍රතිඵ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687" y="4870398"/>
            <a:ext cx="2310244" cy="16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laise Pascal සඳහා පින්තුර ප්‍රතිඵ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319" y="13505"/>
            <a:ext cx="1674070" cy="175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scaline සඳහා පින්තුර ප්‍රතිඵ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66" y="4996009"/>
            <a:ext cx="3669450" cy="18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91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16" y="133775"/>
            <a:ext cx="11597794" cy="3880773"/>
          </a:xfrm>
        </p:spPr>
        <p:txBody>
          <a:bodyPr>
            <a:normAutofit/>
          </a:bodyPr>
          <a:lstStyle/>
          <a:p>
            <a:pPr algn="just"/>
            <a:r>
              <a:rPr lang="en-GB" sz="3600" dirty="0"/>
              <a:t>Joseph Jacquard </a:t>
            </a:r>
            <a:r>
              <a:rPr lang="si-LK" sz="3600" dirty="0"/>
              <a:t>නම් ප්‍රංශ ජාතික විද්‍යාඥයා සිදුරුපත් ක්‍රමය</a:t>
            </a:r>
            <a:r>
              <a:rPr lang="en-GB" sz="3600" dirty="0"/>
              <a:t> (Punch Card</a:t>
            </a:r>
            <a:r>
              <a:rPr lang="si-LK" sz="3600" dirty="0"/>
              <a:t> </a:t>
            </a:r>
            <a:r>
              <a:rPr lang="en-GB" sz="3600" dirty="0"/>
              <a:t>System)</a:t>
            </a:r>
            <a:r>
              <a:rPr lang="si-LK" sz="3600" dirty="0"/>
              <a:t> මගින් ක්‍රියාකරනු ලබන රෙදිවියන යන්ත්‍රයක් නිර්මාණය කළේ ය.</a:t>
            </a:r>
            <a:endParaRPr lang="en-GB" sz="3600" dirty="0"/>
          </a:p>
        </p:txBody>
      </p:sp>
      <p:pic>
        <p:nvPicPr>
          <p:cNvPr id="2050" name="Picture 2" descr="Joseph Jacquard  Punch Card System සඳහා පින්තුර ප්‍රතිඵ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66" y="2212275"/>
            <a:ext cx="5715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seph Jacquard සඳහා පින්තුර ප්‍රතිඵ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009" y="2074162"/>
            <a:ext cx="238125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11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291374"/>
            <a:ext cx="11514666" cy="879061"/>
          </a:xfrm>
        </p:spPr>
        <p:txBody>
          <a:bodyPr>
            <a:noAutofit/>
          </a:bodyPr>
          <a:lstStyle/>
          <a:p>
            <a:r>
              <a:rPr lang="en-US" altLang="en-US" b="1" dirty="0">
                <a:solidFill>
                  <a:srgbClr val="002060"/>
                </a:solidFill>
              </a:rPr>
              <a:t>Charles Babbage</a:t>
            </a:r>
            <a:r>
              <a:rPr lang="en-US" altLang="en-US" dirty="0">
                <a:solidFill>
                  <a:srgbClr val="002060"/>
                </a:solidFill>
              </a:rPr>
              <a:t> -father of computers </a:t>
            </a:r>
            <a:r>
              <a:rPr lang="si-LK" altLang="en-US" dirty="0">
                <a:solidFill>
                  <a:srgbClr val="002060"/>
                </a:solidFill>
              </a:rPr>
              <a:t> චාල්ස් බැබේජ්</a:t>
            </a:r>
            <a:br>
              <a:rPr lang="en-US" alt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91" y="1336227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en-GB" sz="3200" dirty="0"/>
              <a:t>Charles Babbage </a:t>
            </a:r>
            <a:r>
              <a:rPr lang="si-LK" sz="3200" dirty="0"/>
              <a:t>සිදුරුපත් පද්ධතිය </a:t>
            </a:r>
            <a:r>
              <a:rPr lang="en-GB" sz="3200" dirty="0"/>
              <a:t>(Punch Card System) </a:t>
            </a:r>
            <a:r>
              <a:rPr lang="si-LK" sz="3200" dirty="0"/>
              <a:t>සංකල්පය භාවිත කර </a:t>
            </a:r>
            <a:r>
              <a:rPr lang="en-GB" sz="3200" dirty="0"/>
              <a:t>Analytical Engine</a:t>
            </a:r>
            <a:r>
              <a:rPr lang="si-LK" sz="3200" dirty="0">
                <a:solidFill>
                  <a:srgbClr val="FF0000"/>
                </a:solidFill>
              </a:rPr>
              <a:t> (ඇනලිටිකල් යන්ත්‍රය)</a:t>
            </a:r>
            <a:r>
              <a:rPr lang="en-GB" sz="3200" dirty="0"/>
              <a:t> </a:t>
            </a:r>
            <a:r>
              <a:rPr lang="si-LK" sz="3200" dirty="0"/>
              <a:t>නම් උපකරණය නිර්මාණය </a:t>
            </a:r>
            <a:r>
              <a:rPr lang="en-GB" sz="3200" dirty="0"/>
              <a:t> </a:t>
            </a:r>
            <a:r>
              <a:rPr lang="si-LK" sz="3200" dirty="0"/>
              <a:t>කළේය . මෙම උපකරණයේ</a:t>
            </a:r>
            <a:r>
              <a:rPr lang="en-GB" sz="3200" dirty="0"/>
              <a:t> </a:t>
            </a:r>
            <a:r>
              <a:rPr lang="si-LK" sz="3200" dirty="0"/>
              <a:t>ආදානය, සකස් කිරීම, ප්‍රතිදානය සහ ආචයනය යන සංකල්ප යොදා</a:t>
            </a:r>
            <a:r>
              <a:rPr lang="en-GB" sz="3200" dirty="0"/>
              <a:t> </a:t>
            </a:r>
            <a:r>
              <a:rPr lang="si-LK" sz="3200" dirty="0"/>
              <a:t>තිබුණි මොහුගේමෙම සංකල්ප පරිගණකයේ දියුණුවට ඉවහල් වීම නිසා </a:t>
            </a:r>
            <a:r>
              <a:rPr lang="si-LK" sz="3200" dirty="0">
                <a:solidFill>
                  <a:srgbClr val="FF0000"/>
                </a:solidFill>
              </a:rPr>
              <a:t>මොහු පරිගණකයේ පියා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si-LK" sz="3200" dirty="0">
                <a:solidFill>
                  <a:srgbClr val="FF0000"/>
                </a:solidFill>
              </a:rPr>
              <a:t>ලෙස හඳුන්වනු ලබයි. 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arles Babbage සඳහා පින්තුර ප්‍රතිඵ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34" y="4610344"/>
            <a:ext cx="209550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09" y="4405745"/>
            <a:ext cx="3498869" cy="27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6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2" y="156238"/>
            <a:ext cx="11514667" cy="1320800"/>
          </a:xfrm>
        </p:spPr>
        <p:txBody>
          <a:bodyPr>
            <a:noAutofit/>
          </a:bodyPr>
          <a:lstStyle/>
          <a:p>
            <a:r>
              <a:rPr lang="si-LK" sz="4400" dirty="0">
                <a:solidFill>
                  <a:srgbClr val="002060"/>
                </a:solidFill>
              </a:rPr>
              <a:t>ඇඩා ඔගස්ටා ලව්ලේස් </a:t>
            </a:r>
            <a:r>
              <a:rPr lang="en-GB" sz="4400" dirty="0">
                <a:solidFill>
                  <a:srgbClr val="002060"/>
                </a:solidFill>
              </a:rPr>
              <a:t>-</a:t>
            </a:r>
            <a:br>
              <a:rPr lang="en-GB" sz="4400" dirty="0">
                <a:solidFill>
                  <a:srgbClr val="002060"/>
                </a:solidFill>
              </a:rPr>
            </a:br>
            <a:r>
              <a:rPr lang="si-LK" sz="4400" dirty="0">
                <a:solidFill>
                  <a:srgbClr val="002060"/>
                </a:solidFill>
              </a:rPr>
              <a:t>ලොව ප්‍රථම පරිගණක වැඩසටහන් ශිල්පිනිය </a:t>
            </a:r>
            <a:endParaRPr lang="en-GB" sz="4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69" y="2017366"/>
            <a:ext cx="10388231" cy="3880773"/>
          </a:xfrm>
        </p:spPr>
        <p:txBody>
          <a:bodyPr>
            <a:normAutofit/>
          </a:bodyPr>
          <a:lstStyle/>
          <a:p>
            <a:pPr algn="just"/>
            <a:r>
              <a:rPr lang="si-LK" sz="3600" dirty="0"/>
              <a:t>ඔහුගේ මෙම යන්ත්‍රය සඳහා පරිගණක වැඩසටහන් සකස් කිරීමට උත්සාහ දරන</a:t>
            </a:r>
            <a:r>
              <a:rPr lang="en-GB" sz="3600" dirty="0"/>
              <a:t> </a:t>
            </a:r>
            <a:r>
              <a:rPr lang="si-LK" sz="3600" dirty="0"/>
              <a:t>ලද ඇඩා ඔගස්ටා ලව්ලේස් ලොව ප්‍රථම පරිගණක වැඩසටහන් ශිල්පිනිය ලෙස</a:t>
            </a:r>
            <a:r>
              <a:rPr lang="en-GB" sz="3600" dirty="0"/>
              <a:t> </a:t>
            </a:r>
            <a:r>
              <a:rPr lang="si-LK" sz="3600" dirty="0"/>
              <a:t>හැඳින්වේ.</a:t>
            </a:r>
          </a:p>
          <a:p>
            <a:pPr marL="0" indent="0">
              <a:buNone/>
            </a:pPr>
            <a:endParaRPr lang="si-L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4D714-83AB-4012-946B-44AD74F21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45228" y="3962400"/>
            <a:ext cx="2895208" cy="300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1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3F3602-58DE-454F-BA1A-598ECCE22C27}"/>
              </a:ext>
            </a:extLst>
          </p:cNvPr>
          <p:cNvSpPr txBox="1"/>
          <p:nvPr/>
        </p:nvSpPr>
        <p:spPr>
          <a:xfrm>
            <a:off x="2825519" y="60342"/>
            <a:ext cx="7245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i-LK" sz="5400" dirty="0"/>
              <a:t>පරිගණක පරම්පරා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AA67A-399E-4276-9877-14B1D9F75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070" y="1633390"/>
            <a:ext cx="8596668" cy="46704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i-LK" sz="2400" dirty="0"/>
              <a:t>ප්‍රධාන දෘඩාංග තාක්ෂණය -රික්ත නළ</a:t>
            </a:r>
            <a:r>
              <a:rPr lang="en-GB" sz="2400" dirty="0"/>
              <a:t> (vacuum tube)</a:t>
            </a:r>
          </a:p>
          <a:p>
            <a:pPr marL="0" indent="0">
              <a:buNone/>
            </a:pPr>
            <a:r>
              <a:rPr lang="si-LK" sz="2400" dirty="0"/>
              <a:t>දත්ත ආදානය ,සැකසීම,ප්‍රතිදානය සදහා සිදුරුපත්</a:t>
            </a:r>
          </a:p>
          <a:p>
            <a:pPr marL="0" indent="0">
              <a:buNone/>
            </a:pPr>
            <a:r>
              <a:rPr lang="si-LK" sz="2400" dirty="0"/>
              <a:t>ලක්ෂණ -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කාමරයක් තරම් විශාලය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විදුලිය විශාල වශයෙන් පරිභෝජනය කරයි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විශාල තාපයක් නිපදවයි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මිලෙන් අධික විය</a:t>
            </a:r>
          </a:p>
          <a:p>
            <a:pPr marL="457200" lvl="1" indent="0">
              <a:buNone/>
            </a:pPr>
            <a:r>
              <a:rPr lang="si-LK" sz="2400" dirty="0"/>
              <a:t>භාවිත කරන ලද මෘදුකාංග- යන්ත්‍ර භාෂාව, එසෙම්බ්ලි භාෂාව</a:t>
            </a:r>
          </a:p>
          <a:p>
            <a:pPr marL="0" indent="0">
              <a:buNone/>
            </a:pPr>
            <a:r>
              <a:rPr lang="si-LK" sz="2400" dirty="0"/>
              <a:t>මෙවැනි පරිගණක සදහා උදාහරණ-  </a:t>
            </a:r>
            <a:r>
              <a:rPr lang="en-GB" sz="2400" dirty="0"/>
              <a:t>ENIAC, EDVAC, UNIVAC, 											EDSAC, IBM701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62A30-1CE8-4ED5-820A-3248814C0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74065" y="946465"/>
            <a:ext cx="2096673" cy="182326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229BA07-71F0-4608-946E-6E61ACF18D81}"/>
              </a:ext>
            </a:extLst>
          </p:cNvPr>
          <p:cNvSpPr txBox="1"/>
          <p:nvPr/>
        </p:nvSpPr>
        <p:spPr>
          <a:xfrm>
            <a:off x="450867" y="997540"/>
            <a:ext cx="1046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i-LK" sz="3600" dirty="0"/>
              <a:t>පළමුවන පරම්පරාව</a:t>
            </a:r>
            <a:endParaRPr lang="en-GB" sz="3600" dirty="0"/>
          </a:p>
        </p:txBody>
      </p:sp>
      <p:pic>
        <p:nvPicPr>
          <p:cNvPr id="14" name="Content Placeholder 3" descr="aniace.jpg">
            <a:extLst>
              <a:ext uri="{FF2B5EF4-FFF2-40B4-BE49-F238E27FC236}">
                <a16:creationId xmlns:a16="http://schemas.microsoft.com/office/drawing/2014/main" id="{EEB90D9B-EA70-4158-A06D-A3A10058A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891" y="4088269"/>
            <a:ext cx="3609109" cy="270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1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7845-F246-480C-B8CA-098A1792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i-LK" sz="3600" dirty="0">
                <a:solidFill>
                  <a:srgbClr val="002060"/>
                </a:solidFill>
              </a:rPr>
              <a:t>දෙවන  පරම්පරාව-</a:t>
            </a:r>
            <a:br>
              <a:rPr lang="en-GB" sz="3600" dirty="0"/>
            </a:b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C88C8-FFFB-4000-B53B-65DFF40B023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5735" y="1550194"/>
            <a:ext cx="8596312" cy="4719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i-LK" sz="2400" dirty="0"/>
              <a:t>ප්‍රධාන දෘඩාංග තාක්ෂණය - ට්‍රාන්සිස්ටර්- </a:t>
            </a:r>
            <a:r>
              <a:rPr lang="en-GB" sz="2400" dirty="0"/>
              <a:t>(transistor)</a:t>
            </a:r>
          </a:p>
          <a:p>
            <a:pPr marL="0" indent="0">
              <a:buNone/>
            </a:pPr>
            <a:r>
              <a:rPr lang="si-LK" sz="2400" dirty="0"/>
              <a:t>ලක්ෂණ -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පළමු පරම්පරාවට සාපේක්ෂව කුඩාය.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පළමු පරම්පරාවට සාපේක්ෂව අඩු විදුලියක් පරිභෝජනය කරයි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පළමු පරම්පරාවට සාපේක්ෂව අඩු තාපයක් නිපදවයි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si-LK" sz="2400" dirty="0"/>
              <a:t>මිලෙන් අධික විය</a:t>
            </a:r>
          </a:p>
          <a:p>
            <a:pPr marL="457200" lvl="1" indent="0">
              <a:buNone/>
            </a:pPr>
            <a:r>
              <a:rPr lang="si-LK" sz="2400" dirty="0"/>
              <a:t>භාවිත කරන ලද මෘදුකාංග- උසස් මට්ටමේ ක්‍රමලේඛන භාෂාව, 									එසෙම්බ්ලි භාෂාව</a:t>
            </a:r>
          </a:p>
          <a:p>
            <a:pPr marL="457200" lvl="1" indent="0">
              <a:buNone/>
            </a:pPr>
            <a:endParaRPr lang="si-LK" sz="2400" dirty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AFC7C-6F5A-4FE5-9B12-8820C4BDF1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01792" y="1054894"/>
            <a:ext cx="9906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9B8DA-6AD3-4E53-B096-031281A175E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91612" y="2707939"/>
            <a:ext cx="2604653" cy="20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6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</TotalTime>
  <Words>2517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Helvetica</vt:lpstr>
      <vt:lpstr>Iskoola Pota</vt:lpstr>
      <vt:lpstr>Times New Roman</vt:lpstr>
      <vt:lpstr>Trebuchet MS</vt:lpstr>
      <vt:lpstr>Wingdings</vt:lpstr>
      <vt:lpstr>Wingdings 3</vt:lpstr>
      <vt:lpstr>Facet</vt:lpstr>
      <vt:lpstr>1.6 පරිගණකයේ පරිණාමය</vt:lpstr>
      <vt:lpstr> ඇබකසය(ABACUS)</vt:lpstr>
      <vt:lpstr>සර්පන රූල (Slide ruler)</vt:lpstr>
      <vt:lpstr>Pascaline (Adding Machine)- ආකලන යන්ත්‍රය</vt:lpstr>
      <vt:lpstr>PowerPoint Presentation</vt:lpstr>
      <vt:lpstr>Charles Babbage -father of computers  චාල්ස් බැබේජ් </vt:lpstr>
      <vt:lpstr>ඇඩා ඔගස්ටා ලව්ලේස් - ලොව ප්‍රථම පරිගණක වැඩසටහන් ශිල්පිනිය </vt:lpstr>
      <vt:lpstr>PowerPoint Presentation</vt:lpstr>
      <vt:lpstr>දෙවන  පරම්පරාව- </vt:lpstr>
      <vt:lpstr>තුන්වන පරම්පරාව</vt:lpstr>
      <vt:lpstr>   හතර වන පරම්පරාව</vt:lpstr>
      <vt:lpstr>පස් වන පරම්පරාව</vt:lpstr>
      <vt:lpstr>ඇගයීම</vt:lpstr>
      <vt:lpstr>PowerPoint Presentation</vt:lpstr>
      <vt:lpstr>PowerPoint Presentation</vt:lpstr>
      <vt:lpstr>ඔබ නිවැරදියි</vt:lpstr>
      <vt:lpstr>පිළිතුර වැරදියි නැවත උත්සහ කරන්න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පරිගණකයේ පරිණාමය</dc:title>
  <dc:creator>Dharmashoka</dc:creator>
  <cp:lastModifiedBy>Dharmashoka</cp:lastModifiedBy>
  <cp:revision>38</cp:revision>
  <dcterms:created xsi:type="dcterms:W3CDTF">2018-01-04T06:53:36Z</dcterms:created>
  <dcterms:modified xsi:type="dcterms:W3CDTF">2022-02-12T17:20:56Z</dcterms:modified>
</cp:coreProperties>
</file>