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9" r:id="rId4"/>
    <p:sldId id="264" r:id="rId5"/>
    <p:sldId id="268" r:id="rId6"/>
    <p:sldId id="259" r:id="rId7"/>
    <p:sldId id="260" r:id="rId8"/>
    <p:sldId id="258" r:id="rId9"/>
    <p:sldId id="263" r:id="rId10"/>
    <p:sldId id="262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2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9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2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6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4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7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12F13-EF6A-433B-B847-0B0C8ECBDAD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E450FA-D620-4FDC-9A76-CD22EADF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1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E9887C-8B42-4DC3-ABF2-19515DEA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32" y="5673619"/>
            <a:ext cx="9144000" cy="9832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Krishani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Bandara.(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BICT.Sp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Minu/Reggie Ranatunga Science College.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68FD6-1EC9-40DF-B93F-4FF3F4ABF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4" y="201167"/>
            <a:ext cx="8937789" cy="503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3143D-D955-4D0E-BE85-1C93AA690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9615" y="201166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970BF8-7C6F-4C28-BBEB-1F0BD31AB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9" y="948841"/>
            <a:ext cx="3343496" cy="49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7AA41-0D4D-46D2-96DF-0608C70163B0}"/>
              </a:ext>
            </a:extLst>
          </p:cNvPr>
          <p:cNvSpPr txBox="1"/>
          <p:nvPr/>
        </p:nvSpPr>
        <p:spPr>
          <a:xfrm>
            <a:off x="4611756" y="612844"/>
            <a:ext cx="6798365" cy="5447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පරිගණක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භාවිතා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කරනු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ලබන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පරිශීලකයා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විසින්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නිරතුරුව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සම්බන්ධතාවය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පවත්වා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ගනු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ලබන්නේ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පරිගණකයේ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ඇති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ස්පර්ශ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කළ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හැකි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පරිගණක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කොටස්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වන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පරිගණක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දෘඩාංග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සමඟයි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උදාහරණයක්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ලෙස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පරිශීලකයාට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පරිගණකය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භාවිතයෙන්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චිත්‍රයක්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ඇඳීමේ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අවශ්‍යතාවය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ඇතැයි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සිතමු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එහිදී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පරිශීලකයා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විසින්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මූසිකය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භාවිතා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කරමින්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පරිගණක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දෘඩාංග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හා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සම්බන්ධ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වෙමින්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පරිගණකය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තුළ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වූ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චිත්‍රක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මෘදුකාංග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භාවිතයෙන්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චිත්‍රය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ඇඳීම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සිදු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කරනු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ලබයි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චිත්‍රක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මෘදුකාංග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නිරතුරුවම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පරිගණකය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තුල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පවතින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මෙහෙයුම්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පද්ධතිය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හා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සම්බන්ධ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වෙමින්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පරිශීලක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අවශ්‍යතාවයට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අනුව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කටයුතු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කරයි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මෙම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සියලුම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පද්ධතීන්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හා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මෘදුකාංගයන්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එකිනෙකට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සම්බන්ධ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වීම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තුළ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පරිශීලක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අවශ්‍යතාවය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මනා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ලෙස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ඉටු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කර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ගැනීමේ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හැකියාව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පවතී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301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18DE-9B04-45EE-AAAD-DCB43B59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28" y="889368"/>
            <a:ext cx="9601196" cy="12707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i-LK" dirty="0">
                <a:solidFill>
                  <a:schemeClr val="accent5">
                    <a:lumMod val="75000"/>
                  </a:schemeClr>
                </a:solidFill>
              </a:rPr>
              <a:t>පරිගණක වල භාවිතා වන මෙහෙයුම් පද්ධති සදහා උදාහරණ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1F495F-98D4-4663-88BF-07951BBBD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r="2665" b="7287"/>
          <a:stretch/>
        </p:blipFill>
        <p:spPr>
          <a:xfrm>
            <a:off x="2597361" y="2491409"/>
            <a:ext cx="6294848" cy="379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C6EE28-CACA-4780-883E-992B087AE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8470" y="1524737"/>
            <a:ext cx="967408" cy="9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CFDA-755E-457C-8B85-C0BE6D12D6C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i-LK" dirty="0">
                <a:solidFill>
                  <a:schemeClr val="accent5">
                    <a:lumMod val="75000"/>
                  </a:schemeClr>
                </a:solidFill>
              </a:rPr>
              <a:t>ජංගම දුරකතන වල භාවිතා වන මෙහෙයුම් පද්ධති සදහා උදාහරණ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D08DE-67E6-4E6F-9349-E98586526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65" y="2504984"/>
            <a:ext cx="7355670" cy="337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587A26-CBE1-49D5-826F-B1D51C671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835" y="1634065"/>
            <a:ext cx="934635" cy="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02C0-5404-4675-8BD4-9AB10980E93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i-LK" sz="6000" b="1" u="sng" dirty="0">
                <a:solidFill>
                  <a:schemeClr val="accent2">
                    <a:lumMod val="50000"/>
                  </a:schemeClr>
                </a:solidFill>
              </a:rPr>
              <a:t>අභ්‍යාස:-</a:t>
            </a:r>
            <a:br>
              <a:rPr lang="si-LK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E4C4B-DCDC-40DA-B731-B52233AD6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3" y="2743523"/>
            <a:ext cx="3253072" cy="331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1E2B5-BE17-4CA2-9EAD-80897B4794F8}"/>
              </a:ext>
            </a:extLst>
          </p:cNvPr>
          <p:cNvSpPr txBox="1"/>
          <p:nvPr/>
        </p:nvSpPr>
        <p:spPr>
          <a:xfrm>
            <a:off x="1295402" y="2829744"/>
            <a:ext cx="6072473" cy="323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i-LK" dirty="0"/>
          </a:p>
          <a:p>
            <a:endParaRPr lang="si-L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i-LK" sz="2400" dirty="0"/>
              <a:t>මෙහෙයුම් පද්ධතියක් යන්න කෙටියෙන් හදුන්වන්න.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i-LK" sz="2400" dirty="0"/>
              <a:t>පරිගනක වල භාවිතා වන මෙහෙයුම් පද්ධති මොනවාද?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i-LK" sz="2400" dirty="0"/>
              <a:t>ජංගම දුරකතනවල භාවිතා වන මෙහෙයුම් පද්ධති මොනවාද?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i-LK" sz="2400" dirty="0"/>
              <a:t>මෙහෙයුම් පද්ධතියක කාර්යන් හදුන්වන්න.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41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DAA1-67CF-4271-B2F5-C3EC6A017A6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Thank you….</a:t>
            </a:r>
          </a:p>
        </p:txBody>
      </p:sp>
      <p:pic>
        <p:nvPicPr>
          <p:cNvPr id="3074" name="Picture 2" descr="Happy computer Royalty Free Vector Image - VectorStock">
            <a:extLst>
              <a:ext uri="{FF2B5EF4-FFF2-40B4-BE49-F238E27FC236}">
                <a16:creationId xmlns:a16="http://schemas.microsoft.com/office/drawing/2014/main" id="{B894649F-EBCD-4EC2-ABD5-DE4EA400A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2"/>
          <a:stretch/>
        </p:blipFill>
        <p:spPr bwMode="auto">
          <a:xfrm>
            <a:off x="4049069" y="2857212"/>
            <a:ext cx="3563775" cy="291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46AD-0BF7-4619-B8B5-DA1DEDE3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4" y="770099"/>
            <a:ext cx="9346094" cy="11382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i-LK" b="1" u="sng" dirty="0">
                <a:solidFill>
                  <a:schemeClr val="accent5">
                    <a:lumMod val="75000"/>
                  </a:schemeClr>
                </a:solidFill>
              </a:rPr>
              <a:t>මෙහෙයුම් පද්ධතියක් යනු ?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9622A-BDAF-4345-8343-D8B9946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170582" cy="33189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i-LK" dirty="0"/>
              <a:t>පරිගණක දෘඩාංග හා මෘදුකාංග</a:t>
            </a:r>
            <a:r>
              <a:rPr lang="en-US" dirty="0"/>
              <a:t>,</a:t>
            </a:r>
            <a:r>
              <a:rPr lang="si-LK" dirty="0"/>
              <a:t> සම්පත් කළමණාකරනය කරන පද්ධති මෘදුකාංගයක් හා පරිගණක වැඩසටහන් සදහා වන පොදු සේවාවන් සපයන්නෙකි.</a:t>
            </a:r>
            <a:endParaRPr lang="en-US" dirty="0"/>
          </a:p>
        </p:txBody>
      </p:sp>
      <p:pic>
        <p:nvPicPr>
          <p:cNvPr id="1028" name="Picture 4" descr="Operating system, its Functions and Characteristics | by Baseer Hussain |  Computing Technology with IT Fundamentals | Medium">
            <a:extLst>
              <a:ext uri="{FF2B5EF4-FFF2-40B4-BE49-F238E27FC236}">
                <a16:creationId xmlns:a16="http://schemas.microsoft.com/office/drawing/2014/main" id="{844BBD16-5147-40E6-887A-9745FD25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2" y="2556932"/>
            <a:ext cx="4916556" cy="372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BAF9F9-E8CC-42F4-889D-73FE46497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1078" y="901885"/>
            <a:ext cx="874643" cy="8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A404-296C-4E5E-9C3F-309A4164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517" y="3429000"/>
            <a:ext cx="8550965" cy="1977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i-LK" dirty="0">
                <a:solidFill>
                  <a:schemeClr val="accent4">
                    <a:lumMod val="75000"/>
                  </a:schemeClr>
                </a:solidFill>
              </a:rPr>
              <a:t>මෙහෙයුම් පද්ධතිය හා පරිශීලකයා අතර සම්බන්ධතාවය හදුනා ගැනීම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i-LK" b="1" u="sng" dirty="0">
                <a:solidFill>
                  <a:srgbClr val="C00000"/>
                </a:solidFill>
              </a:rPr>
              <a:t>උදාහරණයක් ඇසුරෙන්...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99D2F-9E3D-476F-BDF6-D9E1AF4E79A8}"/>
              </a:ext>
            </a:extLst>
          </p:cNvPr>
          <p:cNvSpPr txBox="1"/>
          <p:nvPr/>
        </p:nvSpPr>
        <p:spPr>
          <a:xfrm>
            <a:off x="1033670" y="1181604"/>
            <a:ext cx="1015116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මෙහෙයුම්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පද්ධතියක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ප්‍රධාන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කාර්යය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වනුයේ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පරිගණකය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හා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පරිශීලකයා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අතර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සුහද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සම්බන්ධතාවයක්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ගොඩනගමින්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පරිශීලක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අතුරු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මුහුණතක්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ලෙස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කටයුතු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කිරීමයි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653A75-9C35-4373-BAE4-075216881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5878" y="2012601"/>
            <a:ext cx="1258957" cy="12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9D79-0B9B-4513-A24D-2AB7EC1B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71" y="596143"/>
            <a:ext cx="10480258" cy="11480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i-LK" b="1" u="sng" dirty="0">
                <a:solidFill>
                  <a:schemeClr val="accent5">
                    <a:lumMod val="75000"/>
                  </a:schemeClr>
                </a:solidFill>
              </a:rPr>
              <a:t>උදාහරණය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59237F-40A8-4244-8F94-E9BBDA490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3423" r="50590" b="3103"/>
          <a:stretch/>
        </p:blipFill>
        <p:spPr>
          <a:xfrm>
            <a:off x="4809519" y="1849418"/>
            <a:ext cx="1546520" cy="2597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D40BD-73F8-490E-9DA0-462A67E02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 t="8541" r="32337" b="9585"/>
          <a:stretch/>
        </p:blipFill>
        <p:spPr>
          <a:xfrm>
            <a:off x="2273295" y="3823859"/>
            <a:ext cx="1354901" cy="2890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9597C45-D14D-4C9D-B6AD-CE422ECCB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>
          <a:xfrm>
            <a:off x="8258852" y="3904545"/>
            <a:ext cx="1519065" cy="2729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77628E-6CE6-4DB0-935C-2AA071A55335}"/>
              </a:ext>
            </a:extLst>
          </p:cNvPr>
          <p:cNvSpPr txBox="1"/>
          <p:nvPr/>
        </p:nvSpPr>
        <p:spPr>
          <a:xfrm>
            <a:off x="6546575" y="1791515"/>
            <a:ext cx="154652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අමල්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err="1"/>
              <a:t>සිංහල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ok </a:t>
            </a:r>
          </a:p>
          <a:p>
            <a:r>
              <a:rPr lang="en-US" sz="2800" dirty="0" err="1"/>
              <a:t>දෙමල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B3951-A3DC-4034-B0E0-88BEDD009CCB}"/>
              </a:ext>
            </a:extLst>
          </p:cNvPr>
          <p:cNvSpPr txBox="1"/>
          <p:nvPr/>
        </p:nvSpPr>
        <p:spPr>
          <a:xfrm>
            <a:off x="9884809" y="3876194"/>
            <a:ext cx="1519065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නයනා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err="1"/>
              <a:t>සිංහල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ok</a:t>
            </a:r>
          </a:p>
          <a:p>
            <a:r>
              <a:rPr lang="en-US" sz="2800" dirty="0" err="1"/>
              <a:t>දෙමල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5D74A-7550-41B6-BB7B-1F783C9C4D0F}"/>
              </a:ext>
            </a:extLst>
          </p:cNvPr>
          <p:cNvSpPr txBox="1"/>
          <p:nvPr/>
        </p:nvSpPr>
        <p:spPr>
          <a:xfrm>
            <a:off x="600653" y="3823859"/>
            <a:ext cx="154652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මීනා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err="1"/>
              <a:t>දෙමල</a:t>
            </a:r>
            <a:endParaRPr lang="en-US" sz="2800" dirty="0"/>
          </a:p>
          <a:p>
            <a:r>
              <a:rPr lang="en-US" sz="2800" dirty="0"/>
              <a:t>         ok</a:t>
            </a:r>
          </a:p>
          <a:p>
            <a:r>
              <a:rPr lang="en-US" sz="2800" dirty="0" err="1"/>
              <a:t>සිංහල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546AD23D-2096-434F-86E7-52C50570BF3C}"/>
              </a:ext>
            </a:extLst>
          </p:cNvPr>
          <p:cNvSpPr/>
          <p:nvPr/>
        </p:nvSpPr>
        <p:spPr>
          <a:xfrm>
            <a:off x="4192756" y="5073736"/>
            <a:ext cx="3037440" cy="670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F048396-2D49-4E54-B0F9-9341A159327D}"/>
              </a:ext>
            </a:extLst>
          </p:cNvPr>
          <p:cNvSpPr/>
          <p:nvPr/>
        </p:nvSpPr>
        <p:spPr>
          <a:xfrm>
            <a:off x="5085713" y="5563529"/>
            <a:ext cx="1217398" cy="868017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B2CC6E71-C8A8-4F91-AECD-BF0434D78E66}"/>
              </a:ext>
            </a:extLst>
          </p:cNvPr>
          <p:cNvSpPr/>
          <p:nvPr/>
        </p:nvSpPr>
        <p:spPr>
          <a:xfrm rot="19686982">
            <a:off x="2015404" y="2574548"/>
            <a:ext cx="2312518" cy="57687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4F375135-58A1-4694-91DA-65A246CFDB09}"/>
              </a:ext>
            </a:extLst>
          </p:cNvPr>
          <p:cNvSpPr/>
          <p:nvPr/>
        </p:nvSpPr>
        <p:spPr>
          <a:xfrm rot="1819157">
            <a:off x="8336103" y="2574548"/>
            <a:ext cx="2137041" cy="57687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006530D3-7972-4AA3-A6AF-DDCD80F8F981}"/>
              </a:ext>
            </a:extLst>
          </p:cNvPr>
          <p:cNvSpPr/>
          <p:nvPr/>
        </p:nvSpPr>
        <p:spPr>
          <a:xfrm>
            <a:off x="1535015" y="5602524"/>
            <a:ext cx="432080" cy="2838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BB0F228-2C96-469C-8DF3-272739B31045}"/>
              </a:ext>
            </a:extLst>
          </p:cNvPr>
          <p:cNvSpPr/>
          <p:nvPr/>
        </p:nvSpPr>
        <p:spPr>
          <a:xfrm>
            <a:off x="10806573" y="5602524"/>
            <a:ext cx="573009" cy="3511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CC85A-7F64-4B61-9901-B885DA42A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456" y="703522"/>
            <a:ext cx="1064333" cy="10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45BB-8101-429D-AD89-0FB910B9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179443"/>
            <a:ext cx="9862927" cy="48687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i-LK" sz="2800" b="1" u="sng" dirty="0">
                <a:solidFill>
                  <a:schemeClr val="accent4">
                    <a:lumMod val="50000"/>
                  </a:schemeClr>
                </a:solidFill>
              </a:rPr>
              <a:t>උදාහරණය පැහැදිලි කිරීම්.</a:t>
            </a:r>
          </a:p>
          <a:p>
            <a:r>
              <a:rPr lang="si-LK" dirty="0">
                <a:solidFill>
                  <a:schemeClr val="accent4">
                    <a:lumMod val="50000"/>
                  </a:schemeClr>
                </a:solidFill>
              </a:rPr>
              <a:t> මීනාට දෙමළ කතා කිරීමට හැකි අතර සිංහල කතා කිරීමට නොහැක.</a:t>
            </a:r>
          </a:p>
          <a:p>
            <a:r>
              <a:rPr lang="si-LK" dirty="0">
                <a:solidFill>
                  <a:schemeClr val="accent4">
                    <a:lumMod val="50000"/>
                  </a:schemeClr>
                </a:solidFill>
              </a:rPr>
              <a:t> නයනාට සිංහල කතාකිරීම්ට හැකි අතර දෙමළ කතා කිරීමට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i-LK" dirty="0">
                <a:solidFill>
                  <a:schemeClr val="accent4">
                    <a:lumMod val="50000"/>
                  </a:schemeClr>
                </a:solidFill>
              </a:rPr>
              <a:t>නොහැක. </a:t>
            </a:r>
          </a:p>
          <a:p>
            <a:r>
              <a:rPr lang="si-LK" dirty="0">
                <a:solidFill>
                  <a:schemeClr val="accent4">
                    <a:lumMod val="50000"/>
                  </a:schemeClr>
                </a:solidFill>
              </a:rPr>
              <a:t> මීනා සහ නයනා ට දෙදෙනාගේ අදහස් හුවමාරු කර ගැනීමේ ගැටලුවක් පවතී . මන්දයත් මීනා දෙමළ පමණක් දන්නා අතර නයනා සිංහල පමණක් දැන ගැනීම මත දෙදෙනාගේ භාෂාව හුවමාරු කර ගැනීමේ ගැටලුවක් පැන නගියි.</a:t>
            </a:r>
          </a:p>
          <a:p>
            <a:r>
              <a:rPr lang="si-LK" dirty="0">
                <a:solidFill>
                  <a:schemeClr val="accent4">
                    <a:lumMod val="50000"/>
                  </a:schemeClr>
                </a:solidFill>
              </a:rPr>
              <a:t>අමර යනු  සිංහල සහ දෙමළ යන භාෂා දෙකම දන්නා සිසුවෙක් වන අතර මෙහිදී ඔහු හරහා නයනා සහා මීනා ඔවුන්ගේ අදහස් හුවමාරු කර ගැනීම සිදුකරනු ලබයි.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5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BE94-D083-4932-A4B1-C8E0DB0CBB4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i-LK" dirty="0">
                <a:solidFill>
                  <a:schemeClr val="accent4">
                    <a:lumMod val="75000"/>
                  </a:schemeClr>
                </a:solidFill>
              </a:rPr>
              <a:t>මෙහෙයුම් පද්ධතිය හා පරිශීලකයා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 descr="Binary number system png images | PNGEgg">
            <a:extLst>
              <a:ext uri="{FF2B5EF4-FFF2-40B4-BE49-F238E27FC236}">
                <a16:creationId xmlns:a16="http://schemas.microsoft.com/office/drawing/2014/main" id="{570399D6-E310-4F3A-91BD-BD1B16399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869922"/>
            <a:ext cx="2582519" cy="258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6" descr="Computer User Icons - Download Free Vector Icons | Noun Project">
            <a:extLst>
              <a:ext uri="{FF2B5EF4-FFF2-40B4-BE49-F238E27FC236}">
                <a16:creationId xmlns:a16="http://schemas.microsoft.com/office/drawing/2014/main" id="{0D9C8B90-3D3B-430C-AD74-5DD15E90E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omputer User Icons - Download Free Vector Icons | Noun Project">
            <a:extLst>
              <a:ext uri="{FF2B5EF4-FFF2-40B4-BE49-F238E27FC236}">
                <a16:creationId xmlns:a16="http://schemas.microsoft.com/office/drawing/2014/main" id="{56665A97-20BD-4EAE-961E-0C671959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52" y="3055453"/>
            <a:ext cx="2582519" cy="258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19EF3DD-6D29-430D-B183-7F0BFF0A0977}"/>
              </a:ext>
            </a:extLst>
          </p:cNvPr>
          <p:cNvSpPr/>
          <p:nvPr/>
        </p:nvSpPr>
        <p:spPr>
          <a:xfrm>
            <a:off x="4684643" y="3448879"/>
            <a:ext cx="2822713" cy="11231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0D43-5159-47C2-A8E4-B3A32DA309FD}"/>
              </a:ext>
            </a:extLst>
          </p:cNvPr>
          <p:cNvSpPr txBox="1"/>
          <p:nvPr/>
        </p:nvSpPr>
        <p:spPr>
          <a:xfrm>
            <a:off x="5035826" y="3833191"/>
            <a:ext cx="2186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i-LK" b="1" dirty="0">
                <a:solidFill>
                  <a:schemeClr val="bg2">
                    <a:lumMod val="10000"/>
                  </a:schemeClr>
                </a:solidFill>
              </a:rPr>
              <a:t>මෙහෙයුම් පද්ධතිය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C3025-CEED-4185-BC54-E55B2EC60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0163" y="1177786"/>
            <a:ext cx="1126435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B0E1-2B00-45C7-A55B-335B2F51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954157"/>
            <a:ext cx="10098156" cy="51683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i-LK" dirty="0">
                <a:solidFill>
                  <a:schemeClr val="accent5">
                    <a:lumMod val="50000"/>
                  </a:schemeClr>
                </a:solidFill>
              </a:rPr>
              <a:t>පරිගණකය තුල පවතින්නේ පරිගණකයටම ආවේණික භාෂාවකි. එය අංක ගණිතමය භාෂාවක් වන අත්ර 0 සහ 1 යන ඉලක්කම් වලින් සෑදුනු භාෂාවකි.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i-LK" dirty="0">
                <a:solidFill>
                  <a:schemeClr val="accent5">
                    <a:lumMod val="50000"/>
                  </a:schemeClr>
                </a:solidFill>
              </a:rPr>
              <a:t> පරිඝනකයක් භාවිතා කරන පරිශීලකයාට මෙම අංක ගණිතමය භාෂාව පිළිබඳ අවබෝධයක් නොමැති අතර එහිදී පරිගණකය හා පරිශීලකයා අතර සම්බන්ධතාවයක් ගොඩනැගීම කෙරෙහි ගැටළුවක් පවතී.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i-LK" dirty="0">
                <a:solidFill>
                  <a:schemeClr val="accent5">
                    <a:lumMod val="50000"/>
                  </a:schemeClr>
                </a:solidFill>
              </a:rPr>
              <a:t>එම නිසා පරිශීලකයා විසින් පරිගණකයට ලබා දෙන පණිවිඩය නිවැරදිව තේරුම් ගැනීමේ හැකියාවක් පරිගණකයට නොමැත. එ අනුව පරිගණකය තුල පවතින මෙහෙයුම් පද්ධතිය මෙකී ක්‍රියාව සඳහා උදව් සපයන අතර පරිශීලකයා සහ පරිගනකය අතර සුහද සම්බන්ධතාවයක් ගොඩනැගීම කෙරෙහි කටයුතු කරනු ලබයි 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i-LK" dirty="0">
                <a:solidFill>
                  <a:schemeClr val="accent5">
                    <a:lumMod val="50000"/>
                  </a:schemeClr>
                </a:solidFill>
              </a:rPr>
              <a:t>පරිශීලකයා විසින් ලබාදෙන පරිශීලක භාෂාව නිවැරදි ලෙස තේරුම් ගනිමින් එය පරිගණක භාෂාව වෙත පරිවර්තනය කර නිවැරදි ආකාරයෙන් පරිගණකය තුළට ලබා දීම සිදු කරනු ලබන්නේ මෙහෙයුම් පද්ධතිය හරහා ය.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9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8123-7E14-43D0-A7E1-F7D1F2FB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1033669"/>
            <a:ext cx="9384194" cy="8878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i-LK" dirty="0">
                <a:solidFill>
                  <a:schemeClr val="accent5">
                    <a:lumMod val="75000"/>
                  </a:schemeClr>
                </a:solidFill>
              </a:rPr>
              <a:t>මෙහෙයුම් පද්ධතියේ ක්‍රියාකාරිත්වය.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22896-E83C-4663-8E54-718AA1AE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62" y="2317658"/>
            <a:ext cx="9849675" cy="3768772"/>
          </a:xfrm>
        </p:spPr>
        <p:txBody>
          <a:bodyPr>
            <a:noAutofit/>
          </a:bodyPr>
          <a:lstStyle/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පරිශීලක හා දෘඩාංග අතර අතුරු මුහුණතක් ලෙස.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දෘඩාංග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මෘදුකාංග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මතක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ක්‍රියාවලි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පද්ධති සම්පත්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ජාල කළමනාකරණය.</a:t>
            </a:r>
          </a:p>
          <a:p>
            <a:r>
              <a:rPr lang="si-LK" b="1" dirty="0">
                <a:solidFill>
                  <a:schemeClr val="accent3">
                    <a:lumMod val="75000"/>
                  </a:schemeClr>
                </a:solidFill>
              </a:rPr>
              <a:t>වැඩසටහන් කළමනාකරණය.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689164-F2E6-41EF-8BDF-9400B5C53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0907" y="927651"/>
            <a:ext cx="1099930" cy="10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3F39-2681-4441-B9DD-41C1C98318D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i-LK" dirty="0">
                <a:solidFill>
                  <a:schemeClr val="accent5">
                    <a:lumMod val="75000"/>
                  </a:schemeClr>
                </a:solidFill>
              </a:rPr>
              <a:t>මෙහෙයුම් පද්ධතිය හා බැදි පරිශීලක සම්බන්ධතාවය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795240-1F52-4A67-ABBF-151D91A8C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2" y="2644647"/>
            <a:ext cx="6523516" cy="3424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3761B3-833E-4624-86C0-9950805D9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599" y="1163612"/>
            <a:ext cx="940906" cy="9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1744</Words>
  <Application>Microsoft Office PowerPoint</Application>
  <PresentationFormat>Widescreen</PresentationFormat>
  <Paragraphs>57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PowerPoint Presentation</vt:lpstr>
      <vt:lpstr>මෙහෙයුම් පද්ධතියක් යනු ?</vt:lpstr>
      <vt:lpstr>මෙහෙයුම් පද්ධතිය හා පරිශීලකයා අතර සම්බන්ධතාවය හදුනා ගැනීම උදාහරණයක් ඇසුරෙන්...</vt:lpstr>
      <vt:lpstr>උදාහරණය..</vt:lpstr>
      <vt:lpstr>PowerPoint Presentation</vt:lpstr>
      <vt:lpstr>මෙහෙයුම් පද්ධතිය හා පරිශීලකයා.</vt:lpstr>
      <vt:lpstr>PowerPoint Presentation</vt:lpstr>
      <vt:lpstr>මෙහෙයුම් පද්ධතියේ ක්‍රියාකාරිත්වය.</vt:lpstr>
      <vt:lpstr>මෙහෙයුම් පද්ධතිය හා බැදි පරිශීලක සම්බන්ධතාවය.</vt:lpstr>
      <vt:lpstr>PowerPoint Presentation</vt:lpstr>
      <vt:lpstr>පරිගණක වල භාවිතා වන මෙහෙයුම් පද්ධති සදහා උදාහරණ.</vt:lpstr>
      <vt:lpstr>ජංගම දුරකතන වල භාවිතා වන මෙහෙයුම් පද්ධති සදහා උදාහරණ</vt:lpstr>
      <vt:lpstr>අභ්‍යාස:- </vt:lpstr>
      <vt:lpstr>Thank you….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shammi</dc:creator>
  <cp:lastModifiedBy>shammi</cp:lastModifiedBy>
  <cp:revision>25</cp:revision>
  <dcterms:created xsi:type="dcterms:W3CDTF">2021-06-01T04:14:44Z</dcterms:created>
  <dcterms:modified xsi:type="dcterms:W3CDTF">2021-06-01T07:30:22Z</dcterms:modified>
</cp:coreProperties>
</file>