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heme" Target="theme/theme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notesMaster" Target="notesMasters/notesMaster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55D8A-CBC1-4A22-A817-B7421E9913C1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4E0A2-0BD1-4616-BA8A-4803FB6E6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4E0A2-0BD1-4616-BA8A-4803FB6E6D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29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32DE-08CF-4648-8EBC-779A4B84101C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3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F27B-EF7F-4925-BBF1-A90E67EB199B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38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68AD5-82CA-41A2-930A-A9BDC8E270BF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9682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BC46-E19A-43ED-B939-1D474E43A2BB}" type="datetime1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23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651B8-ACCE-473E-8BD5-B6111C2D4E32}" type="datetime1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807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55C9E-C34B-45AD-98BF-0135A6604015}" type="datetime1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98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1E5F-88CF-4DBA-A42D-B5129B8C5B16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5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AAA37-1537-491F-A530-C13379D0F8B7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99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EAAF-3746-49D2-9182-D8A1E6C109EA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33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74BC2-0A11-46E4-B63F-06A30934225E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6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9C16-84D4-49FB-947B-FE74C8C09BCF}" type="datetime1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9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4B09-B674-44F0-81A9-9CA2C776DE43}" type="datetime1">
              <a:rPr lang="en-US" smtClean="0"/>
              <a:t>7/15/2021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7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EFB8-A8A6-4AA7-B1CD-AC15DF4335FA}" type="datetime1">
              <a:rPr lang="en-US" smtClean="0"/>
              <a:t>7/15/2021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68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D3A95-11CD-4E67-B6B1-30D90404E763}" type="datetime1">
              <a:rPr lang="en-US" smtClean="0"/>
              <a:t>7/15/2021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9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8D94-8E09-4A0F-B396-E820DA2B2E21}" type="datetime1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5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F33B-4F34-45B6-B717-576773D0FFAC}" type="datetime1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1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42588-CC58-48D4-86C4-BE41912DE384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18AB1DA-8EDC-4D56-9FA7-FC6EEF3D3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5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ctrTitle"/>
          </p:nvPr>
        </p:nvSpPr>
        <p:spPr>
          <a:xfrm>
            <a:off x="2680450" y="1095475"/>
            <a:ext cx="7433100" cy="2514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buClr>
                <a:srgbClr val="262626"/>
              </a:buClr>
              <a:buSzPct val="25000"/>
              <a:buFont typeface="Questrial"/>
              <a:buNone/>
            </a:pPr>
            <a:r>
              <a:rPr lang="si-LK" sz="19900" b="1"/>
              <a:t>විභක්ති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6557681" y="5543131"/>
            <a:ext cx="5818200" cy="1035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si-LK" sz="3330">
                <a:solidFill>
                  <a:schemeClr val="dk1"/>
                </a:solidFill>
              </a:rPr>
              <a:t>දේශක - ඉරෝෂණී පුශ්පකුමාරි</a:t>
            </a: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r>
              <a:rPr lang="si-LK" sz="3330">
                <a:solidFill>
                  <a:schemeClr val="dk1"/>
                </a:solidFill>
              </a:rPr>
              <a:t>බප/මිනු පස්යාල මහා විද්‍යාලය</a:t>
            </a: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ct val="25000"/>
              <a:buNone/>
            </a:pPr>
            <a:endParaRPr sz="3330">
              <a:solidFill>
                <a:schemeClr val="dk1"/>
              </a:solidFill>
            </a:endParaRPr>
          </a:p>
        </p:txBody>
      </p:sp>
      <p:sp>
        <p:nvSpPr>
          <p:cNvPr id="45" name="Shape 45"/>
          <p:cNvSpPr txBox="1"/>
          <p:nvPr/>
        </p:nvSpPr>
        <p:spPr>
          <a:xfrm>
            <a:off x="-3" y="5154148"/>
            <a:ext cx="7701600" cy="327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Questrial"/>
              <a:buNone/>
            </a:pPr>
            <a:r>
              <a:rPr lang="si-LK" sz="4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11 ශ්‍රේණිය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3376" y="329095"/>
            <a:ext cx="9244199" cy="5506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ප්‍රථමා විභක්ති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i-LK" sz="2800" dirty="0">
                <a:solidFill>
                  <a:schemeClr val="tx1"/>
                </a:solidFill>
              </a:rPr>
              <a:t>ඒක වචන නාම සඳහා "අ,ආ, උ </a:t>
            </a:r>
            <a:r>
              <a:rPr lang="en-US" sz="2800" dirty="0">
                <a:solidFill>
                  <a:schemeClr val="tx1"/>
                </a:solidFill>
              </a:rPr>
              <a:t>,</a:t>
            </a:r>
            <a:r>
              <a:rPr lang="si-LK" sz="2800" dirty="0">
                <a:solidFill>
                  <a:schemeClr val="tx1"/>
                </a:solidFill>
              </a:rPr>
              <a:t>එ,අක්,එක්" යන විභක්ති ප්‍රත්‍ය.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i-LK" sz="2800" dirty="0">
                <a:solidFill>
                  <a:schemeClr val="tx1"/>
                </a:solidFill>
              </a:rPr>
              <a:t>බහු වචන නාම සඳහා "උ,ඕ,හු, වල් " යන විභක්ති ප්‍රත්‍ය ද යෙදේ. 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477819"/>
              </p:ext>
            </p:extLst>
          </p:nvPr>
        </p:nvGraphicFramePr>
        <p:xfrm>
          <a:off x="1976718" y="2151528"/>
          <a:ext cx="9938684" cy="4020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9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93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4569">
                <a:tc>
                  <a:txBody>
                    <a:bodyPr/>
                    <a:lstStyle/>
                    <a:p>
                      <a:pPr algn="ctr"/>
                      <a:r>
                        <a:rPr lang="si-LK" sz="2400" dirty="0"/>
                        <a:t>ඒක වචන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i-LK" sz="2400" dirty="0"/>
                        <a:t>බහු වචන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6103">
                <a:tc>
                  <a:txBody>
                    <a:bodyPr/>
                    <a:lstStyle/>
                    <a:p>
                      <a:r>
                        <a:rPr lang="si-LK" sz="2400" b="1" dirty="0"/>
                        <a:t>අ</a:t>
                      </a:r>
                      <a:r>
                        <a:rPr lang="en-US" sz="2400" dirty="0"/>
                        <a:t> - </a:t>
                      </a:r>
                      <a:r>
                        <a:rPr lang="si-LK" sz="2400" dirty="0"/>
                        <a:t>ගස සෙලවෙයි (ගස් + අ 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i-LK" sz="2400" b="1" dirty="0"/>
                        <a:t>ආ</a:t>
                      </a:r>
                      <a:r>
                        <a:rPr lang="en-US" sz="2400" baseline="0" dirty="0"/>
                        <a:t> - </a:t>
                      </a:r>
                      <a:r>
                        <a:rPr lang="si-LK" sz="2400" dirty="0"/>
                        <a:t>පුතා බත් කයි (පුත් + ආ)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i-LK" sz="2400" b="1" dirty="0"/>
                        <a:t>උ</a:t>
                      </a:r>
                      <a:r>
                        <a:rPr lang="si-LK" sz="2400" dirty="0"/>
                        <a:t> </a:t>
                      </a:r>
                      <a:r>
                        <a:rPr lang="en-US" sz="2400" dirty="0"/>
                        <a:t>-</a:t>
                      </a:r>
                      <a:r>
                        <a:rPr lang="en-US" sz="2400" baseline="0" dirty="0"/>
                        <a:t> </a:t>
                      </a:r>
                      <a:r>
                        <a:rPr lang="si-LK" sz="2400" dirty="0"/>
                        <a:t>කුමරු දඩ කෙළියට යයි (කුමර + උ 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i-LK" sz="2400" b="1" dirty="0"/>
                        <a:t>ඒ</a:t>
                      </a:r>
                      <a:r>
                        <a:rPr lang="si-LK" sz="2400" dirty="0"/>
                        <a:t> </a:t>
                      </a:r>
                      <a:r>
                        <a:rPr lang="en-US" sz="2400" baseline="0" dirty="0"/>
                        <a:t>- </a:t>
                      </a:r>
                      <a:r>
                        <a:rPr lang="si-LK" sz="2400" dirty="0"/>
                        <a:t>කළේ දිය දෙයි (කළ + ඒ )</a:t>
                      </a:r>
                    </a:p>
                    <a:p>
                      <a:r>
                        <a:rPr lang="si-LK" sz="2400" b="1" dirty="0"/>
                        <a:t>අක්</a:t>
                      </a:r>
                      <a:r>
                        <a:rPr lang="en-US" sz="2400" dirty="0"/>
                        <a:t> - </a:t>
                      </a:r>
                      <a:r>
                        <a:rPr lang="si-LK" sz="2400" dirty="0"/>
                        <a:t>සෙබළියක් රට රකියි (සෙබළි+ අක්)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i-LK" sz="2400" b="1" dirty="0"/>
                        <a:t>එක්</a:t>
                      </a:r>
                      <a:r>
                        <a:rPr lang="en-US" sz="2400" baseline="0" dirty="0"/>
                        <a:t> - </a:t>
                      </a:r>
                      <a:r>
                        <a:rPr lang="si-LK" sz="2400" dirty="0"/>
                        <a:t>සෙබළෙක් දිවි පුදයි (සෙබළ + එක්)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sz="2400" b="1" dirty="0"/>
                        <a:t>උ</a:t>
                      </a:r>
                      <a:r>
                        <a:rPr lang="en-US" sz="2400" dirty="0"/>
                        <a:t> - </a:t>
                      </a:r>
                      <a:r>
                        <a:rPr lang="si-LK" sz="2400" dirty="0"/>
                        <a:t>මොනරු නටති (මොනර+ උ 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i-LK" sz="2400" b="1" dirty="0"/>
                        <a:t>ඕ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dirty="0"/>
                        <a:t>- </a:t>
                      </a:r>
                      <a:r>
                        <a:rPr lang="si-LK" sz="2400" dirty="0"/>
                        <a:t>ගෙවිලියෝ වල් පැළ නෙළති. (ගෙවිලිය+ ඕ)</a:t>
                      </a:r>
                    </a:p>
                    <a:p>
                      <a:r>
                        <a:rPr lang="si-LK" sz="2400" b="1" dirty="0"/>
                        <a:t>හු </a:t>
                      </a:r>
                      <a:r>
                        <a:rPr lang="en-US" sz="2400" dirty="0"/>
                        <a:t>- </a:t>
                      </a:r>
                      <a:r>
                        <a:rPr lang="si-LK" sz="2400" dirty="0"/>
                        <a:t>වෙදහු රෝගීන් සුවපත් කරති. (වෙද+ හු 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i-LK" sz="2400" b="1" dirty="0"/>
                        <a:t>වල්</a:t>
                      </a:r>
                      <a:r>
                        <a:rPr lang="en-US" sz="2400" dirty="0"/>
                        <a:t>- </a:t>
                      </a:r>
                      <a:r>
                        <a:rPr lang="si-LK" sz="2400" dirty="0"/>
                        <a:t>ඇළවල් ගලා බසී (ඇළ + වල්)</a:t>
                      </a:r>
                      <a:endParaRPr lang="en-US" sz="2400" dirty="0"/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799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6789" y="1272988"/>
            <a:ext cx="8915400" cy="469750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i-LK" sz="2800" dirty="0">
                <a:solidFill>
                  <a:schemeClr val="tx1"/>
                </a:solidFill>
              </a:rPr>
              <a:t>කර්තෘගේ අර්ථ මාත්‍රය පමණක් ගෙන දෙන පදද ප්‍රථමා විභක්තිය ගනී.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si-LK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i-LK" sz="2800" dirty="0">
                <a:solidFill>
                  <a:schemeClr val="tx1"/>
                </a:solidFill>
              </a:rPr>
              <a:t>තෙම, තෙමේ, තොම, තොමෝ යන ඒක වච්න ශබ්ද හා තුමූ යන බහු වච්න ශබ්දය ද  ප්‍රථමා විභක්තිය ගනී.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si-LK" sz="2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i-LK" sz="2800" dirty="0">
                <a:solidFill>
                  <a:schemeClr val="tx1"/>
                </a:solidFill>
              </a:rPr>
              <a:t>ප්‍රයෝජ්‍ය ක්‍රියා සහිත වාක්‍යවල ප්‍රයෝජක කර්තෘ  ප්‍රථමා විභක්තිය ගනී.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9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147337"/>
            <a:ext cx="8911687" cy="1280890"/>
          </a:xfrm>
        </p:spPr>
        <p:txBody>
          <a:bodyPr>
            <a:noAutofit/>
          </a:bodyPr>
          <a:lstStyle/>
          <a:p>
            <a:r>
              <a:rPr lang="si-LK" sz="4000" b="1" dirty="0">
                <a:solidFill>
                  <a:schemeClr val="tx1"/>
                </a:solidFill>
              </a:rPr>
              <a:t>කර්ම විභක්තිය</a:t>
            </a:r>
            <a:br>
              <a:rPr lang="si-LK" sz="4000" b="1" dirty="0">
                <a:solidFill>
                  <a:schemeClr val="tx1"/>
                </a:solidFill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00200"/>
            <a:ext cx="8915400" cy="4311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i-LK" sz="3000" dirty="0">
                <a:solidFill>
                  <a:schemeClr val="tx1"/>
                </a:solidFill>
              </a:rPr>
              <a:t>කර්තෘ කාරක වාක්‍යවල අවසාන ක්‍රියාවට යටත් වන පදය හෙවත් අනුක්ත කර්මය, කර්ම විභක්තිය භජනය කරයි.</a:t>
            </a:r>
            <a:endParaRPr lang="en-US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000" dirty="0">
                <a:solidFill>
                  <a:schemeClr val="tx1"/>
                </a:solidFill>
              </a:rPr>
              <a:t>-</a:t>
            </a:r>
            <a:r>
              <a:rPr lang="si-LK" sz="3000" dirty="0">
                <a:solidFill>
                  <a:schemeClr val="tx1"/>
                </a:solidFill>
              </a:rPr>
              <a:t>කර්ම විභක්ති ඒක වචනය සඳහා අ, ආ, ඌ, හු,ට, අට, අක්, අකු, අක, ආට යන විභක්ති ප්‍රත්‍ය ද</a:t>
            </a:r>
            <a:endParaRPr lang="en-US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i-LK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000" dirty="0">
                <a:solidFill>
                  <a:schemeClr val="tx1"/>
                </a:solidFill>
              </a:rPr>
              <a:t>-</a:t>
            </a:r>
            <a:r>
              <a:rPr lang="si-LK" sz="3000" dirty="0">
                <a:solidFill>
                  <a:schemeClr val="tx1"/>
                </a:solidFill>
              </a:rPr>
              <a:t>කර්ම විභක්ති බහු වචනය සඳහා අන්, ආන, උන්, න, න්, ඉන්, වල්, නන්, නට යන විභක්ති ප්‍රත්‍යද යෙදේ.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17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0"/>
            <a:ext cx="8915400" cy="66159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i-LK" sz="2800" b="1" dirty="0">
                <a:solidFill>
                  <a:schemeClr val="tx1"/>
                </a:solidFill>
              </a:rPr>
              <a:t>උදාහරණ: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si-LK" sz="2800" b="1" dirty="0">
                <a:solidFill>
                  <a:schemeClr val="tx1"/>
                </a:solidFill>
              </a:rPr>
              <a:t>ඒක වචන</a:t>
            </a:r>
            <a:endParaRPr lang="en-US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අ - නංගී පොත කියවයි (පොත්+අ )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ආ - වැද්දා මුවා අල්ලයි (මුව+ ආ)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උ - බිසව කුමරු කැඳවයි (කුමර+උ )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හු -  සතුරෝ රජහු ඇල්ලූහ (රජ + හු ) 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ට - නන්ගී ගෙට ගියා ය (ගෙ + ට )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අට - නිළිය වේදිකාවට පිවිසුණා ය. (වේදිකා + අට )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අක් - මම පොතක් මිල දී ගතිමි. (පොත්+ අක්)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අකු - අයියා ගොනෙකු ගෙනාවේ ය. (ගොන්+අකු )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අක - මම දැරියක ඇමතීමි. (දැරි + අක )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ආට - මුවා කොටියාට බිය විය. (කොටි + ආට )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322729"/>
            <a:ext cx="8915400" cy="60511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i-LK" sz="3000" b="1" dirty="0">
                <a:solidFill>
                  <a:schemeClr val="tx1"/>
                </a:solidFill>
              </a:rPr>
              <a:t>උදාහරණ: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si-LK" sz="3000" dirty="0">
                <a:solidFill>
                  <a:schemeClr val="tx1"/>
                </a:solidFill>
              </a:rPr>
              <a:t>බහු වචන</a:t>
            </a:r>
            <a:endParaRPr lang="en-US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i-LK" sz="3000" dirty="0">
                <a:solidFill>
                  <a:schemeClr val="tx1"/>
                </a:solidFill>
              </a:rPr>
              <a:t>අන් - බැතිමත්තු දෙවියන් නමදිති. (දෙවි + අන්)</a:t>
            </a:r>
          </a:p>
          <a:p>
            <a:pPr marL="0" indent="0">
              <a:buNone/>
            </a:pPr>
            <a:r>
              <a:rPr lang="si-LK" sz="3000" dirty="0">
                <a:solidFill>
                  <a:schemeClr val="tx1"/>
                </a:solidFill>
              </a:rPr>
              <a:t>ආන - අහසෙහි සරන කිරලාන දකීවි. (කිරල + ආන )</a:t>
            </a:r>
          </a:p>
          <a:p>
            <a:pPr marL="0" indent="0">
              <a:buNone/>
            </a:pPr>
            <a:r>
              <a:rPr lang="si-LK" sz="3000" dirty="0">
                <a:solidFill>
                  <a:schemeClr val="tx1"/>
                </a:solidFill>
              </a:rPr>
              <a:t>න් - ළමයි දෙගුරුන් පුදති. (දෙගුරු + න්)</a:t>
            </a:r>
          </a:p>
          <a:p>
            <a:pPr marL="0" indent="0">
              <a:buNone/>
            </a:pPr>
            <a:r>
              <a:rPr lang="si-LK" sz="3000" dirty="0">
                <a:solidFill>
                  <a:schemeClr val="tx1"/>
                </a:solidFill>
              </a:rPr>
              <a:t>න- මහදන මීපල්න පැසසූහ. (මීපල් + න )</a:t>
            </a:r>
          </a:p>
          <a:p>
            <a:pPr marL="0" indent="0">
              <a:buNone/>
            </a:pPr>
            <a:r>
              <a:rPr lang="si-LK" sz="3000" dirty="0">
                <a:solidFill>
                  <a:schemeClr val="tx1"/>
                </a:solidFill>
              </a:rPr>
              <a:t>උන් - පොලිස් භටයෝ සොරුන් ඇල්ලූහ (සොර + උන්)</a:t>
            </a:r>
          </a:p>
          <a:p>
            <a:pPr marL="0" indent="0">
              <a:buNone/>
            </a:pPr>
            <a:r>
              <a:rPr lang="si-LK" sz="3000" dirty="0">
                <a:solidFill>
                  <a:schemeClr val="tx1"/>
                </a:solidFill>
              </a:rPr>
              <a:t>ඉන් - වැඩිහිටියෝ ළමයින් හසුරවති. (ළමා+ ඉන්)</a:t>
            </a:r>
          </a:p>
          <a:p>
            <a:pPr marL="0" indent="0">
              <a:buNone/>
            </a:pPr>
            <a:r>
              <a:rPr lang="si-LK" sz="3000" dirty="0">
                <a:solidFill>
                  <a:schemeClr val="tx1"/>
                </a:solidFill>
              </a:rPr>
              <a:t>වල් - කම්කරුවෝ පාරවල් සැදූහ. (පාර+ වල්)</a:t>
            </a:r>
          </a:p>
          <a:p>
            <a:pPr marL="0" indent="0">
              <a:buNone/>
            </a:pPr>
            <a:r>
              <a:rPr lang="si-LK" sz="3000" dirty="0">
                <a:solidFill>
                  <a:schemeClr val="tx1"/>
                </a:solidFill>
              </a:rPr>
              <a:t>නට - රිළව් රුක්නට නඟිති. (රුක් + නට ) 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4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2694" y="1344706"/>
            <a:ext cx="8915400" cy="4605333"/>
          </a:xfrm>
        </p:spPr>
        <p:txBody>
          <a:bodyPr>
            <a:noAutofit/>
          </a:bodyPr>
          <a:lstStyle/>
          <a:p>
            <a:pPr algn="ctr"/>
            <a:endParaRPr lang="si-LK" sz="4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si-LK" sz="4000" b="1" u="sng" dirty="0">
                <a:solidFill>
                  <a:schemeClr val="tx1"/>
                </a:solidFill>
              </a:rPr>
              <a:t>කර්තෘ විභක්තිය </a:t>
            </a:r>
          </a:p>
          <a:p>
            <a:pPr marL="0" indent="0" algn="ctr">
              <a:buNone/>
            </a:pPr>
            <a:r>
              <a:rPr lang="si-LK" sz="4000" dirty="0">
                <a:solidFill>
                  <a:schemeClr val="tx1"/>
                </a:solidFill>
              </a:rPr>
              <a:t>කර්තෘ විභක්තිය යනු අනුක්ත කර්තෘ ප්‍රකාශ කරන විභක්තියයි.</a:t>
            </a:r>
          </a:p>
          <a:p>
            <a:pPr algn="ctr"/>
            <a:endParaRPr lang="si-LK" sz="4000" dirty="0">
              <a:solidFill>
                <a:schemeClr val="tx1"/>
              </a:solidFill>
            </a:endParaRPr>
          </a:p>
          <a:p>
            <a:pPr algn="ctr"/>
            <a:endParaRPr lang="si-LK" sz="4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80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2659" y="309283"/>
            <a:ext cx="8915400" cy="6292087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si-LK" sz="4000" b="1" u="sng" dirty="0">
                <a:solidFill>
                  <a:schemeClr val="tx1"/>
                </a:solidFill>
              </a:rPr>
              <a:t>කරණ විභක්තිය</a:t>
            </a:r>
          </a:p>
          <a:p>
            <a:pPr marL="0" indent="0" algn="ctr">
              <a:buNone/>
            </a:pPr>
            <a:r>
              <a:rPr lang="si-LK" sz="4000" dirty="0">
                <a:solidFill>
                  <a:schemeClr val="tx1"/>
                </a:solidFill>
              </a:rPr>
              <a:t>අවසාන ක්‍රියාව කිරීමට කර්තෘට උපකාර වන පදය කරණ විභක්තිය භජනය කරයි.</a:t>
            </a:r>
          </a:p>
          <a:p>
            <a:pPr algn="ctr"/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01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3953" y="94129"/>
            <a:ext cx="9460659" cy="652182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si-LK" sz="4000" b="1" u="sng" dirty="0">
                <a:solidFill>
                  <a:schemeClr val="tx1"/>
                </a:solidFill>
              </a:rPr>
              <a:t>සම්ප්‍රදාන විභක්තිය </a:t>
            </a:r>
          </a:p>
          <a:p>
            <a:pPr marL="0" indent="0" algn="ctr">
              <a:buNone/>
            </a:pPr>
            <a:r>
              <a:rPr lang="si-LK" sz="4000" dirty="0">
                <a:solidFill>
                  <a:schemeClr val="tx1"/>
                </a:solidFill>
              </a:rPr>
              <a:t>යමක් ලබන්නා  හඟවන පදය හෙවත්, කාර්තෘගේ ක්‍රියාව පිළිගැනීමෙහී යෙදෙන්නා හඟවන පදය ප්‍රකාශ කරන පදාර්ථය  සම්ප්‍රදන විභක්තිය නම් වෙයි.</a:t>
            </a:r>
            <a:endParaRPr lang="en-US" sz="4000" dirty="0">
              <a:solidFill>
                <a:schemeClr val="tx1"/>
              </a:solidFill>
            </a:endParaRPr>
          </a:p>
          <a:p>
            <a:pPr algn="ctr"/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40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718" y="159208"/>
            <a:ext cx="9090212" cy="657776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si-LK" sz="4000" b="1" u="sng" dirty="0">
                <a:solidFill>
                  <a:schemeClr val="tx1"/>
                </a:solidFill>
              </a:rPr>
              <a:t>අවධි විභක්තිය </a:t>
            </a:r>
          </a:p>
          <a:p>
            <a:pPr marL="0" indent="0" algn="ctr">
              <a:buNone/>
            </a:pPr>
            <a:r>
              <a:rPr lang="si-LK" sz="4000" dirty="0">
                <a:solidFill>
                  <a:schemeClr val="tx1"/>
                </a:solidFill>
              </a:rPr>
              <a:t>වෙන්වීම, සීමාව, පහවීම  හඟවන පද අවධි විභක්තිය භජනය කරයි.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01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6483" y="651004"/>
            <a:ext cx="8915400" cy="528711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si-LK" sz="4000" b="1" u="sng" dirty="0">
                <a:solidFill>
                  <a:schemeClr val="tx1"/>
                </a:solidFill>
              </a:rPr>
              <a:t>සම්බන්ධ විභක්තිය </a:t>
            </a:r>
          </a:p>
          <a:p>
            <a:pPr marL="0" indent="0" algn="ctr">
              <a:buNone/>
            </a:pPr>
            <a:r>
              <a:rPr lang="si-LK" sz="4000" dirty="0">
                <a:solidFill>
                  <a:schemeClr val="tx1"/>
                </a:solidFill>
              </a:rPr>
              <a:t>යමක හෝ යමෙකුගෙන් හෝ අයිතියක්, ස්වාමිත්වයක්, සම්බන්ධයක් හඟවන පද සම්බන්ධ විභක්තිය ගනී.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7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534342"/>
            <a:ext cx="8449235" cy="872004"/>
          </a:xfrm>
        </p:spPr>
        <p:txBody>
          <a:bodyPr>
            <a:noAutofit/>
          </a:bodyPr>
          <a:lstStyle/>
          <a:p>
            <a:r>
              <a:rPr lang="si-LK" sz="3600" dirty="0">
                <a:solidFill>
                  <a:schemeClr val="tx1"/>
                </a:solidFill>
              </a:rPr>
              <a:t>පහත වාක්‍යවල ඉරි ඇදි පද බලන්න.</a:t>
            </a:r>
            <a:br>
              <a:rPr lang="en-US" sz="3600" dirty="0">
                <a:solidFill>
                  <a:schemeClr val="tx1"/>
                </a:solidFill>
              </a:rPr>
            </a:b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518" y="1597025"/>
            <a:ext cx="6741458" cy="481722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i-LK" sz="2400" b="1" u="sng" dirty="0">
                <a:solidFill>
                  <a:schemeClr val="tx1"/>
                </a:solidFill>
              </a:rPr>
              <a:t>ගස</a:t>
            </a:r>
            <a:r>
              <a:rPr lang="si-LK" sz="2400" b="1" dirty="0">
                <a:solidFill>
                  <a:schemeClr val="tx1"/>
                </a:solidFill>
              </a:rPr>
              <a:t> </a:t>
            </a:r>
            <a:r>
              <a:rPr lang="si-LK" sz="2400" dirty="0">
                <a:solidFill>
                  <a:schemeClr val="tx1"/>
                </a:solidFill>
              </a:rPr>
              <a:t>හොඳින්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si-LK" sz="2400" dirty="0">
                <a:solidFill>
                  <a:schemeClr val="tx1"/>
                </a:solidFill>
              </a:rPr>
              <a:t>වැඩෙයි.</a:t>
            </a:r>
          </a:p>
          <a:p>
            <a:pPr marL="514350" indent="-514350">
              <a:buFont typeface="+mj-lt"/>
              <a:buAutoNum type="arabicPeriod"/>
            </a:pPr>
            <a:r>
              <a:rPr lang="si-LK" sz="2400" dirty="0">
                <a:solidFill>
                  <a:schemeClr val="tx1"/>
                </a:solidFill>
              </a:rPr>
              <a:t>මේ </a:t>
            </a:r>
            <a:r>
              <a:rPr lang="si-LK" sz="2400" b="1" u="sng" dirty="0">
                <a:solidFill>
                  <a:schemeClr val="tx1"/>
                </a:solidFill>
              </a:rPr>
              <a:t>ගස</a:t>
            </a:r>
            <a:r>
              <a:rPr lang="si-LK" sz="2400" dirty="0">
                <a:solidFill>
                  <a:schemeClr val="tx1"/>
                </a:solidFill>
              </a:rPr>
              <a:t> රැකගන්න.</a:t>
            </a:r>
          </a:p>
          <a:p>
            <a:pPr marL="514350" indent="-514350">
              <a:buFont typeface="+mj-lt"/>
              <a:buAutoNum type="arabicPeriod"/>
            </a:pPr>
            <a:r>
              <a:rPr lang="si-LK" sz="2400" b="1" u="sng" dirty="0">
                <a:solidFill>
                  <a:schemeClr val="tx1"/>
                </a:solidFill>
              </a:rPr>
              <a:t>ගස විසින්</a:t>
            </a:r>
            <a:r>
              <a:rPr lang="si-LK" sz="2400" dirty="0">
                <a:solidFill>
                  <a:schemeClr val="tx1"/>
                </a:solidFill>
              </a:rPr>
              <a:t> අපට මල් ඵල ලබා දෙයි.</a:t>
            </a:r>
          </a:p>
          <a:p>
            <a:pPr marL="514350" indent="-514350">
              <a:buFont typeface="+mj-lt"/>
              <a:buAutoNum type="arabicPeriod"/>
            </a:pPr>
            <a:r>
              <a:rPr lang="si-LK" sz="2400" dirty="0">
                <a:solidFill>
                  <a:schemeClr val="tx1"/>
                </a:solidFill>
              </a:rPr>
              <a:t>අපි </a:t>
            </a:r>
            <a:r>
              <a:rPr lang="si-LK" sz="2400" b="1" u="sng" dirty="0">
                <a:solidFill>
                  <a:schemeClr val="tx1"/>
                </a:solidFill>
              </a:rPr>
              <a:t>ගසෙන්</a:t>
            </a:r>
            <a:r>
              <a:rPr lang="si-LK" sz="2400" dirty="0">
                <a:solidFill>
                  <a:schemeClr val="tx1"/>
                </a:solidFill>
              </a:rPr>
              <a:t> සෙවන ලබමු.</a:t>
            </a:r>
          </a:p>
          <a:p>
            <a:pPr marL="514350" indent="-514350">
              <a:buFont typeface="+mj-lt"/>
              <a:buAutoNum type="arabicPeriod"/>
            </a:pPr>
            <a:r>
              <a:rPr lang="si-LK" sz="2400" b="1" u="sng" dirty="0">
                <a:solidFill>
                  <a:schemeClr val="tx1"/>
                </a:solidFill>
              </a:rPr>
              <a:t>ගසට</a:t>
            </a:r>
            <a:r>
              <a:rPr lang="si-LK" sz="2400" b="1" dirty="0">
                <a:solidFill>
                  <a:schemeClr val="tx1"/>
                </a:solidFill>
              </a:rPr>
              <a:t> </a:t>
            </a:r>
            <a:r>
              <a:rPr lang="si-LK" sz="2400" dirty="0">
                <a:solidFill>
                  <a:schemeClr val="tx1"/>
                </a:solidFill>
              </a:rPr>
              <a:t>ජලය දමන්න.</a:t>
            </a:r>
          </a:p>
          <a:p>
            <a:pPr marL="514350" indent="-514350">
              <a:buFont typeface="+mj-lt"/>
              <a:buAutoNum type="arabicPeriod"/>
            </a:pPr>
            <a:r>
              <a:rPr lang="si-LK" sz="2400" b="1" u="sng" dirty="0">
                <a:solidFill>
                  <a:schemeClr val="tx1"/>
                </a:solidFill>
              </a:rPr>
              <a:t>ගසෙන්</a:t>
            </a:r>
            <a:r>
              <a:rPr lang="si-LK" sz="2400" b="1" dirty="0">
                <a:solidFill>
                  <a:schemeClr val="tx1"/>
                </a:solidFill>
              </a:rPr>
              <a:t> </a:t>
            </a:r>
            <a:r>
              <a:rPr lang="si-LK" sz="2400" dirty="0">
                <a:solidFill>
                  <a:schemeClr val="tx1"/>
                </a:solidFill>
              </a:rPr>
              <a:t>ගෙඩි වැටෙයි</a:t>
            </a:r>
          </a:p>
          <a:p>
            <a:pPr marL="514350" indent="-514350">
              <a:buFont typeface="+mj-lt"/>
              <a:buAutoNum type="arabicPeriod"/>
            </a:pPr>
            <a:r>
              <a:rPr lang="si-LK" sz="2400" b="1" u="sng" dirty="0">
                <a:solidFill>
                  <a:schemeClr val="tx1"/>
                </a:solidFill>
              </a:rPr>
              <a:t>ගසේ</a:t>
            </a:r>
            <a:r>
              <a:rPr lang="si-LK" sz="2400" dirty="0">
                <a:solidFill>
                  <a:schemeClr val="tx1"/>
                </a:solidFill>
              </a:rPr>
              <a:t> කඳ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si-LK" sz="2400" dirty="0">
                <a:solidFill>
                  <a:schemeClr val="tx1"/>
                </a:solidFill>
              </a:rPr>
              <a:t>මහත්ය.</a:t>
            </a:r>
          </a:p>
          <a:p>
            <a:pPr marL="514350" indent="-514350">
              <a:buFont typeface="+mj-lt"/>
              <a:buAutoNum type="arabicPeriod"/>
            </a:pPr>
            <a:r>
              <a:rPr lang="si-LK" sz="2400" b="1" u="sng" dirty="0">
                <a:solidFill>
                  <a:schemeClr val="tx1"/>
                </a:solidFill>
              </a:rPr>
              <a:t>ගසෙහි</a:t>
            </a:r>
            <a:r>
              <a:rPr lang="si-LK" sz="2400" dirty="0">
                <a:solidFill>
                  <a:schemeClr val="tx1"/>
                </a:solidFill>
              </a:rPr>
              <a:t> වඳුරෝ සිටිති</a:t>
            </a:r>
          </a:p>
          <a:p>
            <a:pPr marL="514350" indent="-514350">
              <a:buFont typeface="+mj-lt"/>
              <a:buAutoNum type="arabicPeriod"/>
            </a:pPr>
            <a:r>
              <a:rPr lang="si-LK" sz="2400" dirty="0">
                <a:solidFill>
                  <a:schemeClr val="tx1"/>
                </a:solidFill>
              </a:rPr>
              <a:t> </a:t>
            </a:r>
            <a:r>
              <a:rPr lang="si-LK" sz="2400" b="1" u="sng" dirty="0">
                <a:solidFill>
                  <a:schemeClr val="tx1"/>
                </a:solidFill>
              </a:rPr>
              <a:t>ගස</a:t>
            </a:r>
            <a:r>
              <a:rPr lang="si-LK" sz="2400" dirty="0">
                <a:solidFill>
                  <a:schemeClr val="tx1"/>
                </a:solidFill>
              </a:rPr>
              <a:t>, ඔබ කොතරම් සේවයක් සලසයිද?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39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41294"/>
            <a:ext cx="8915400" cy="496992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si-LK" sz="4000" b="1" u="sng" dirty="0">
                <a:solidFill>
                  <a:schemeClr val="tx1"/>
                </a:solidFill>
              </a:rPr>
              <a:t>ආධාර විභක්තිය</a:t>
            </a:r>
          </a:p>
          <a:p>
            <a:pPr marL="0" indent="0" algn="ctr">
              <a:buNone/>
            </a:pPr>
            <a:r>
              <a:rPr lang="si-LK" sz="4000" dirty="0">
                <a:solidFill>
                  <a:schemeClr val="tx1"/>
                </a:solidFill>
              </a:rPr>
              <a:t>යම් දෙයක් හෝ යමෙක් දැරීමට, ඉසිලීමට පැවතීමට ආධාර වන පද හෙවත්, ආධාරාර්ථය ප්‍රකාශ කරන පද ආධාර විභක්තිය ගනී.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43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41294"/>
            <a:ext cx="8915400" cy="496992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si-LK" sz="4000" b="1" u="sng" dirty="0">
                <a:solidFill>
                  <a:schemeClr val="tx1"/>
                </a:solidFill>
              </a:rPr>
              <a:t>ආලපන විභක්තිය</a:t>
            </a:r>
          </a:p>
          <a:p>
            <a:pPr marL="0" indent="0" algn="ctr">
              <a:buNone/>
            </a:pPr>
            <a:r>
              <a:rPr lang="si-LK" sz="4000" dirty="0">
                <a:solidFill>
                  <a:schemeClr val="tx1"/>
                </a:solidFill>
              </a:rPr>
              <a:t>ඇමතීම හෙවත් ආමන්ත්‍රණය හඟවන පදය ආලපන විභක්තිය ගනී.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77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41872"/>
            <a:ext cx="10515600" cy="1325563"/>
          </a:xfrm>
        </p:spPr>
        <p:txBody>
          <a:bodyPr>
            <a:normAutofit/>
          </a:bodyPr>
          <a:lstStyle/>
          <a:p>
            <a:r>
              <a:rPr lang="si-LK" sz="3200" dirty="0"/>
              <a:t>විභක්ති තවදුරටත් පැහැදිලි කිරීමේදී පහත ප්‍රශ්න හා පිළිතුරුවලින් උක්ත කාරණය තවදුරටත් පැහැදිලි වේ</a:t>
            </a:r>
            <a:r>
              <a:rPr lang="en-US" sz="32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1800" y="1869141"/>
            <a:ext cx="457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i-LK" sz="2400" dirty="0"/>
              <a:t>නාම ප්‍රකෘතිය යනු කුමක් ද?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si-LK" sz="2400" b="1" dirty="0">
                <a:solidFill>
                  <a:schemeClr val="accent2">
                    <a:lumMod val="75000"/>
                  </a:schemeClr>
                </a:solidFill>
              </a:rPr>
              <a:t>නාම පදයක මූල ස්වරූපය යි.</a:t>
            </a:r>
          </a:p>
          <a:p>
            <a:endParaRPr lang="si-L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i-LK" sz="2400" dirty="0"/>
              <a:t>විභක්ති ප්‍රත්‍යය යනු කුමක් ද?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si-LK" sz="2400" b="1" dirty="0">
                <a:solidFill>
                  <a:schemeClr val="accent2">
                    <a:lumMod val="75000"/>
                  </a:schemeClr>
                </a:solidFill>
              </a:rPr>
              <a:t>විවිධ අරුත් දීම සඳහා අලුතෙන් යෙදෙන කොටස යි.</a:t>
            </a:r>
          </a:p>
          <a:p>
            <a:endParaRPr lang="si-L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i-LK" sz="2400" dirty="0"/>
              <a:t>සිංහලයේ</a:t>
            </a:r>
            <a:r>
              <a:rPr lang="en-US" sz="2400" dirty="0"/>
              <a:t>  </a:t>
            </a:r>
            <a:r>
              <a:rPr lang="si-LK" sz="2400" dirty="0"/>
              <a:t> විභක්ති කීයක් තිබේ ද?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si-LK" sz="2400" b="1" dirty="0">
                <a:solidFill>
                  <a:schemeClr val="accent2">
                    <a:lumMod val="75000"/>
                  </a:schemeClr>
                </a:solidFill>
              </a:rPr>
              <a:t>නවය යි.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54305" y="1465729"/>
            <a:ext cx="492162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i-L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i-LK" sz="2400" dirty="0"/>
              <a:t>විභක්ති යනු මොනවාද?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si-LK" sz="2400" b="1" dirty="0">
                <a:solidFill>
                  <a:schemeClr val="accent2">
                    <a:lumMod val="75000"/>
                  </a:schemeClr>
                </a:solidFill>
              </a:rPr>
              <a:t>පද බෙදීම යි.</a:t>
            </a:r>
          </a:p>
          <a:p>
            <a:endParaRPr lang="si-L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i-LK" sz="2400" dirty="0"/>
              <a:t>බෙදන්නේ කුමන පද ද?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si-LK" sz="2400" b="1" dirty="0">
                <a:solidFill>
                  <a:schemeClr val="accent2">
                    <a:lumMod val="75000"/>
                  </a:schemeClr>
                </a:solidFill>
              </a:rPr>
              <a:t>නාම පද යි.</a:t>
            </a:r>
          </a:p>
          <a:p>
            <a:endParaRPr lang="si-L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i-LK" sz="2400" dirty="0"/>
              <a:t>බෙදන්නේ කුමට ද?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si-LK" sz="2400" b="1" dirty="0">
                <a:solidFill>
                  <a:schemeClr val="accent2">
                    <a:lumMod val="75000"/>
                  </a:schemeClr>
                </a:solidFill>
              </a:rPr>
              <a:t>විවිධ අර්ථ ගෙන දීමට යි.</a:t>
            </a:r>
          </a:p>
          <a:p>
            <a:endParaRPr lang="si-LK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i-LK" sz="2400" dirty="0"/>
              <a:t>බෙදන්නේ කෙසේ ද?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si-LK" sz="2400" b="1" dirty="0">
                <a:solidFill>
                  <a:schemeClr val="accent2">
                    <a:lumMod val="75000"/>
                  </a:schemeClr>
                </a:solidFill>
              </a:rPr>
              <a:t>නාම ප්‍රකෘතියක් හෙවත් නාමයක් අගට විභක්ති ප්‍රත්‍යයක් එක් වීමෙන්.</a:t>
            </a:r>
          </a:p>
          <a:p>
            <a:endParaRPr lang="si-LK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1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07251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si-LK" dirty="0"/>
              <a:t>විභක්ති නවයකි. එක් එක් විභක්ති ප්‍රත්‍යට අයත් ප්‍රධාන අර්ථය සමගින් විභක්ති නවය මෙසේ දැක්වේ.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697506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si-LK" sz="2400" b="1" dirty="0">
                <a:solidFill>
                  <a:schemeClr val="tx1"/>
                </a:solidFill>
              </a:rPr>
              <a:t>ප්‍රථමා විභක්තිය (අවසාන ක්‍රියාවෙන් උක්ත වන පදය )</a:t>
            </a:r>
          </a:p>
          <a:p>
            <a:pPr>
              <a:buFont typeface="+mj-lt"/>
              <a:buAutoNum type="arabicPeriod"/>
            </a:pPr>
            <a:r>
              <a:rPr lang="si-LK" sz="2400" b="1" dirty="0">
                <a:solidFill>
                  <a:schemeClr val="tx1"/>
                </a:solidFill>
              </a:rPr>
              <a:t>කර්ම විභක්තිය (අනුක්ත කර්මය )</a:t>
            </a:r>
          </a:p>
          <a:p>
            <a:pPr>
              <a:buFont typeface="+mj-lt"/>
              <a:buAutoNum type="arabicPeriod"/>
            </a:pPr>
            <a:r>
              <a:rPr lang="si-LK" sz="2400" b="1" dirty="0">
                <a:solidFill>
                  <a:schemeClr val="tx1"/>
                </a:solidFill>
              </a:rPr>
              <a:t>කර්තෘ විභක්තිය (අනුක්ත කර්තෘ)</a:t>
            </a:r>
          </a:p>
          <a:p>
            <a:pPr>
              <a:buFont typeface="+mj-lt"/>
              <a:buAutoNum type="arabicPeriod"/>
            </a:pPr>
            <a:r>
              <a:rPr lang="si-LK" sz="2400" b="1" dirty="0">
                <a:solidFill>
                  <a:schemeClr val="tx1"/>
                </a:solidFill>
              </a:rPr>
              <a:t>කරණ විභක්තිය (අවසාන ක්‍රියාව කිරීමට උපකාරී වන පදය )</a:t>
            </a:r>
          </a:p>
          <a:p>
            <a:pPr>
              <a:buFont typeface="+mj-lt"/>
              <a:buAutoNum type="arabicPeriod"/>
            </a:pPr>
            <a:r>
              <a:rPr lang="si-LK" sz="2400" b="1" dirty="0">
                <a:solidFill>
                  <a:schemeClr val="tx1"/>
                </a:solidFill>
              </a:rPr>
              <a:t>සම්ප්‍රදාන විභක්තිය (යමක් ලබන්නා හඟවන පදය )</a:t>
            </a:r>
          </a:p>
          <a:p>
            <a:pPr>
              <a:buFont typeface="+mj-lt"/>
              <a:buAutoNum type="arabicPeriod"/>
            </a:pPr>
            <a:r>
              <a:rPr lang="si-LK" sz="2400" b="1" dirty="0">
                <a:solidFill>
                  <a:schemeClr val="tx1"/>
                </a:solidFill>
              </a:rPr>
              <a:t>අවධි විභක්තිය (වෙන්වීම, සීමාව, පහවීම හඟවන පදය )</a:t>
            </a:r>
          </a:p>
          <a:p>
            <a:pPr>
              <a:buFont typeface="+mj-lt"/>
              <a:buAutoNum type="arabicPeriod"/>
            </a:pPr>
            <a:r>
              <a:rPr lang="si-LK" sz="2400" b="1" dirty="0">
                <a:solidFill>
                  <a:schemeClr val="tx1"/>
                </a:solidFill>
              </a:rPr>
              <a:t>සම්බන්ධ විභක්තිය  (අයිතිය හඟවන පදය )</a:t>
            </a:r>
          </a:p>
          <a:p>
            <a:pPr>
              <a:buFont typeface="+mj-lt"/>
              <a:buAutoNum type="arabicPeriod"/>
            </a:pPr>
            <a:r>
              <a:rPr lang="si-LK" sz="2400" b="1" dirty="0">
                <a:solidFill>
                  <a:schemeClr val="tx1"/>
                </a:solidFill>
              </a:rPr>
              <a:t>ආධාර විභක්තිය (යමක් දරා සිටීම හඟවන පදය )</a:t>
            </a:r>
          </a:p>
          <a:p>
            <a:pPr>
              <a:buFont typeface="+mj-lt"/>
              <a:buAutoNum type="arabicPeriod"/>
            </a:pPr>
            <a:r>
              <a:rPr lang="si-LK" sz="2400" b="1" dirty="0">
                <a:solidFill>
                  <a:schemeClr val="tx1"/>
                </a:solidFill>
              </a:rPr>
              <a:t>ආලපන විභක්තිය (ආමන්ත්‍රණය හඟවන පදය 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88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266" y="180357"/>
            <a:ext cx="8911687" cy="1280890"/>
          </a:xfrm>
        </p:spPr>
        <p:txBody>
          <a:bodyPr>
            <a:noAutofit/>
          </a:bodyPr>
          <a:lstStyle/>
          <a:p>
            <a:r>
              <a:rPr lang="si-LK" sz="3000" dirty="0"/>
              <a:t>ප්‍රාණවාචී හා අප්‍රාණවාචී නාම විභක්ති නමයෙහි වර නැගෙන අයුරු විමසා බලමු. </a:t>
            </a:r>
            <a:br>
              <a:rPr lang="si-LK" sz="3000" dirty="0"/>
            </a:br>
            <a:r>
              <a:rPr lang="si-LK" sz="3000" dirty="0"/>
              <a:t>උදාහරණය: ප්‍රාණවාචී "</a:t>
            </a:r>
            <a:r>
              <a:rPr lang="si-LK" sz="3000" b="1" dirty="0"/>
              <a:t>මිනිස්</a:t>
            </a:r>
            <a:r>
              <a:rPr lang="si-LK" sz="3000" dirty="0"/>
              <a:t>" ශබ්දය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0964066"/>
              </p:ext>
            </p:extLst>
          </p:nvPr>
        </p:nvGraphicFramePr>
        <p:xfrm>
          <a:off x="2427847" y="1743634"/>
          <a:ext cx="8915400" cy="4783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3987">
                <a:tc>
                  <a:txBody>
                    <a:bodyPr/>
                    <a:lstStyle/>
                    <a:p>
                      <a:pPr algn="ctr"/>
                      <a:r>
                        <a:rPr lang="si-LK" sz="2400" dirty="0"/>
                        <a:t>විභක්ති නාම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i-LK" sz="2400" dirty="0"/>
                        <a:t>ඒක වචන පද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i-LK" sz="2400" dirty="0"/>
                        <a:t>බහු වචන පද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8368">
                <a:tc>
                  <a:txBody>
                    <a:bodyPr/>
                    <a:lstStyle/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ප්‍රථමා විභක්තිය</a:t>
                      </a: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කර්ම විභක්ති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කර්තෘ විභක්ති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කරණ විභක්ති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සම්ප්‍රදාන විභක්තිය 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අවධි විභක්තිය 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සම්බන්ධ විභක්ති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ආධාර විභක්තිය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ආලපන විභක්තිය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sz="2200" dirty="0"/>
                        <a:t>මිනිසා (මිනිස්+ ආ)</a:t>
                      </a:r>
                    </a:p>
                    <a:p>
                      <a:r>
                        <a:rPr lang="si-LK" sz="2200" dirty="0"/>
                        <a:t>මිනිසා (මිනිස්+ ආ)</a:t>
                      </a:r>
                    </a:p>
                    <a:p>
                      <a:r>
                        <a:rPr lang="si-LK" sz="2200" dirty="0"/>
                        <a:t>මිනිසා විසින් </a:t>
                      </a:r>
                    </a:p>
                    <a:p>
                      <a:r>
                        <a:rPr lang="si-LK" sz="2200" dirty="0"/>
                        <a:t>මිනිසා කරණකොටගෙන</a:t>
                      </a:r>
                    </a:p>
                    <a:p>
                      <a:endParaRPr lang="en-US" sz="2200" dirty="0"/>
                    </a:p>
                    <a:p>
                      <a:r>
                        <a:rPr lang="si-LK" sz="2200" dirty="0"/>
                        <a:t>මිනිසාට (මිනිස්+ ආට )</a:t>
                      </a:r>
                    </a:p>
                    <a:p>
                      <a:r>
                        <a:rPr lang="si-LK" sz="2200" dirty="0"/>
                        <a:t>මිනිසාගෙන් </a:t>
                      </a:r>
                    </a:p>
                    <a:p>
                      <a:r>
                        <a:rPr lang="si-LK" sz="2200" dirty="0"/>
                        <a:t>මිනිසාගේ</a:t>
                      </a:r>
                    </a:p>
                    <a:p>
                      <a:r>
                        <a:rPr lang="si-LK" sz="2200" dirty="0"/>
                        <a:t>මිනිසා කෙරෙහි</a:t>
                      </a:r>
                    </a:p>
                    <a:p>
                      <a:r>
                        <a:rPr lang="si-LK" sz="2200" dirty="0"/>
                        <a:t>මිනිස (මිනිස්+ අ 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sz="2200" dirty="0"/>
                        <a:t>මිනිස්සු (මිනිස්+ හු )</a:t>
                      </a:r>
                    </a:p>
                    <a:p>
                      <a:r>
                        <a:rPr lang="si-LK" sz="2200" dirty="0"/>
                        <a:t>මිනිසුන් (මිනිස්+උන්)</a:t>
                      </a:r>
                    </a:p>
                    <a:p>
                      <a:r>
                        <a:rPr lang="si-LK" sz="2200" dirty="0"/>
                        <a:t>මිනිසුන් විසින්</a:t>
                      </a:r>
                    </a:p>
                    <a:p>
                      <a:r>
                        <a:rPr lang="si-LK" sz="2200" dirty="0"/>
                        <a:t>මිනිසුන් කරණකොටගෙන</a:t>
                      </a:r>
                    </a:p>
                    <a:p>
                      <a:r>
                        <a:rPr lang="si-LK" sz="2200" dirty="0"/>
                        <a:t>මිනිසුන්ට (මිනිස්+උන්ට )</a:t>
                      </a:r>
                    </a:p>
                    <a:p>
                      <a:r>
                        <a:rPr lang="si-LK" sz="2200" dirty="0"/>
                        <a:t>මිනිසුන්ගෙන්</a:t>
                      </a:r>
                    </a:p>
                    <a:p>
                      <a:r>
                        <a:rPr lang="si-LK" sz="2200" dirty="0"/>
                        <a:t>මිනිසුන්ගේ</a:t>
                      </a:r>
                    </a:p>
                    <a:p>
                      <a:r>
                        <a:rPr lang="si-LK" sz="2200" dirty="0"/>
                        <a:t>මිනිසුන් කෙරෙහි</a:t>
                      </a:r>
                    </a:p>
                    <a:p>
                      <a:r>
                        <a:rPr lang="si-LK" sz="2200" dirty="0"/>
                        <a:t>මිනිසුනි (මිනිස්+උනි )</a:t>
                      </a:r>
                    </a:p>
                    <a:p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72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772" y="529980"/>
            <a:ext cx="8911687" cy="1280890"/>
          </a:xfrm>
        </p:spPr>
        <p:txBody>
          <a:bodyPr>
            <a:normAutofit/>
          </a:bodyPr>
          <a:lstStyle/>
          <a:p>
            <a:r>
              <a:rPr lang="si-LK" sz="3000" dirty="0"/>
              <a:t> අප්‍රාණවාචී "</a:t>
            </a:r>
            <a:r>
              <a:rPr lang="si-LK" sz="3000" b="1" dirty="0"/>
              <a:t>මල්</a:t>
            </a:r>
            <a:r>
              <a:rPr lang="si-LK" sz="3000" dirty="0"/>
              <a:t>" ශබ්දය</a:t>
            </a:r>
            <a:endParaRPr lang="en-US" sz="3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8054506"/>
              </p:ext>
            </p:extLst>
          </p:nvPr>
        </p:nvGraphicFramePr>
        <p:xfrm>
          <a:off x="2257926" y="1573306"/>
          <a:ext cx="9151377" cy="4657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0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0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50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363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i-LK" sz="2400" dirty="0"/>
                        <a:t>විභක්ති නාම</a:t>
                      </a:r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i-LK" sz="2400" dirty="0"/>
                        <a:t>ඒක වචන පද</a:t>
                      </a:r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i-LK" sz="2400" dirty="0"/>
                        <a:t>බහු වචන පද</a:t>
                      </a:r>
                      <a:endParaRPr lang="en-US" sz="2400" dirty="0"/>
                    </a:p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6020">
                <a:tc>
                  <a:txBody>
                    <a:bodyPr/>
                    <a:lstStyle/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‍ප්‍රථමා විභක්තිය</a:t>
                      </a: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කර්ම විභක්ති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කර්තෘ විභක්ති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කරණ විභක්ති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සම්ප්‍රදාන විභක්තිය 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අවධි විභක්තිය 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සම්බන්ධ විභක්ති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ආධාර විභක්තිය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Font typeface="+mj-lt"/>
                        <a:buNone/>
                      </a:pPr>
                      <a:r>
                        <a:rPr lang="si-LK" sz="2200" b="0" dirty="0">
                          <a:solidFill>
                            <a:schemeClr val="tx1"/>
                          </a:solidFill>
                        </a:rPr>
                        <a:t>ආලපන විභක්තිය</a:t>
                      </a:r>
                      <a:endParaRPr lang="en-US" sz="22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 (මල් + අ 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 (මල් + අ 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මලින් (මල්+ ඉන්)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මලින් (මල්+ ඉන්)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මලට (මල්+ අට 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මලින් (මල්+ ඉන්)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මලේ (මල්+ ඒ)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මලෙහි (මල්+එහි 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 (මල්+ අ )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මල්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මල්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මල්වලින් (මල්+වල්+ ඉන්)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මල්වලින් (මල්+වල්+ ඉන්)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මල්වලට (මල්+වල්+අට 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මල්වලින් (මල්+වල්+ ඉන්)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මල්වල (මල්+වල් + අ 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මල්වල (මල්+වල් + අ )</a:t>
                      </a:r>
                    </a:p>
                    <a:p>
                      <a:r>
                        <a:rPr lang="si-LK" sz="2200" dirty="0">
                          <a:solidFill>
                            <a:schemeClr val="tx1"/>
                          </a:solidFill>
                        </a:rPr>
                        <a:t>මල්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3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3761" y="2923557"/>
            <a:ext cx="7342863" cy="1280890"/>
          </a:xfrm>
        </p:spPr>
        <p:txBody>
          <a:bodyPr/>
          <a:lstStyle/>
          <a:p>
            <a:r>
              <a:rPr lang="si-LK" dirty="0"/>
              <a:t>දැන් අපි විභක්ති එකින් එක විමසා බලමු.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84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40809"/>
            <a:ext cx="8911687" cy="820851"/>
          </a:xfrm>
        </p:spPr>
        <p:txBody>
          <a:bodyPr>
            <a:noAutofit/>
          </a:bodyPr>
          <a:lstStyle/>
          <a:p>
            <a:r>
              <a:rPr lang="si-LK" sz="3800" b="1" dirty="0">
                <a:solidFill>
                  <a:schemeClr val="tx1"/>
                </a:solidFill>
              </a:rPr>
              <a:t>ප්‍රථමා විභක්තිය</a:t>
            </a:r>
            <a:br>
              <a:rPr lang="si-LK" sz="3800" b="1" dirty="0">
                <a:solidFill>
                  <a:schemeClr val="tx1"/>
                </a:solidFill>
              </a:rPr>
            </a:b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3918" y="1358154"/>
            <a:ext cx="9070694" cy="4943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කිසියම් වාක්‍යක අවසාන ක්‍රියාවෙන් උක්ත වන පදය "ප්‍රථමා විභක්තිය" රූපයෙන් සිටියි.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කර්තෘ කාරක වාක්‍ය උක්ත වන කර්තෘ  "ප්‍රථමා විභක්තිය" ගනී.</a:t>
            </a:r>
          </a:p>
          <a:p>
            <a:endParaRPr lang="si-LK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i-LK" sz="2800" b="1" u="sng" dirty="0">
                <a:solidFill>
                  <a:schemeClr val="tx1"/>
                </a:solidFill>
              </a:rPr>
              <a:t>ළමයි </a:t>
            </a:r>
            <a:r>
              <a:rPr lang="en-US" sz="2800" dirty="0">
                <a:solidFill>
                  <a:schemeClr val="tx1"/>
                </a:solidFill>
              </a:rPr>
              <a:t>					</a:t>
            </a:r>
            <a:r>
              <a:rPr lang="si-LK" sz="2800" dirty="0">
                <a:solidFill>
                  <a:schemeClr val="tx1"/>
                </a:solidFill>
              </a:rPr>
              <a:t>අකුරු </a:t>
            </a:r>
            <a:r>
              <a:rPr lang="en-US" sz="2800" dirty="0">
                <a:solidFill>
                  <a:schemeClr val="tx1"/>
                </a:solidFill>
              </a:rPr>
              <a:t>			</a:t>
            </a:r>
            <a:r>
              <a:rPr lang="si-LK" sz="2800" b="1" u="sng" dirty="0">
                <a:solidFill>
                  <a:schemeClr val="tx1"/>
                </a:solidFill>
              </a:rPr>
              <a:t>උගනිති.</a:t>
            </a:r>
          </a:p>
          <a:p>
            <a:pPr marL="0" indent="0">
              <a:buNone/>
            </a:pPr>
            <a:r>
              <a:rPr lang="si-LK" sz="2800" b="1" u="sng" dirty="0">
                <a:solidFill>
                  <a:schemeClr val="tx1"/>
                </a:solidFill>
              </a:rPr>
              <a:t>බැතිමත්තු </a:t>
            </a:r>
            <a:r>
              <a:rPr lang="en-US" sz="2800" dirty="0">
                <a:solidFill>
                  <a:schemeClr val="tx1"/>
                </a:solidFill>
              </a:rPr>
              <a:t>			</a:t>
            </a:r>
            <a:r>
              <a:rPr lang="si-LK" sz="2800" dirty="0">
                <a:solidFill>
                  <a:schemeClr val="tx1"/>
                </a:solidFill>
              </a:rPr>
              <a:t>දෙවියන්</a:t>
            </a:r>
            <a:r>
              <a:rPr lang="en-US" sz="2800" dirty="0">
                <a:solidFill>
                  <a:schemeClr val="tx1"/>
                </a:solidFill>
              </a:rPr>
              <a:t>		</a:t>
            </a:r>
            <a:r>
              <a:rPr lang="si-LK" sz="2800" dirty="0">
                <a:solidFill>
                  <a:schemeClr val="tx1"/>
                </a:solidFill>
              </a:rPr>
              <a:t> </a:t>
            </a:r>
            <a:r>
              <a:rPr lang="si-LK" sz="2800" b="1" u="sng" dirty="0">
                <a:solidFill>
                  <a:schemeClr val="tx1"/>
                </a:solidFill>
              </a:rPr>
              <a:t>පුදති</a:t>
            </a:r>
            <a:r>
              <a:rPr lang="si-LK" sz="28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i-LK" sz="2800" b="1" dirty="0">
                <a:solidFill>
                  <a:schemeClr val="tx1"/>
                </a:solidFill>
              </a:rPr>
              <a:t>උක්ත කර්තෘ  </a:t>
            </a:r>
            <a:r>
              <a:rPr lang="en-US" sz="2800" dirty="0">
                <a:solidFill>
                  <a:schemeClr val="tx1"/>
                </a:solidFill>
              </a:rPr>
              <a:t>					</a:t>
            </a:r>
            <a:r>
              <a:rPr lang="si-LK" sz="2800" b="1" dirty="0">
                <a:solidFill>
                  <a:schemeClr val="tx1"/>
                </a:solidFill>
              </a:rPr>
              <a:t>අවසාන ක්‍රියාව</a:t>
            </a:r>
          </a:p>
          <a:p>
            <a:endParaRPr lang="si-LK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8</a:t>
            </a:fld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3146612" y="4471148"/>
            <a:ext cx="107576" cy="7126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7507942" y="4551831"/>
            <a:ext cx="103094" cy="632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77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1294" y="787782"/>
            <a:ext cx="8915400" cy="49003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කර්ම කාරකයේදී අවසාන ක්‍රියාවෙන් උක්ත වන කර්මය  "ප්‍රථමා විභක්තිය" රූපයෙන් සිටියි.</a:t>
            </a:r>
          </a:p>
          <a:p>
            <a:endParaRPr lang="si-LK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බැතිමතුන් විසින් </a:t>
            </a:r>
            <a:r>
              <a:rPr lang="en-US" sz="2800" dirty="0">
                <a:solidFill>
                  <a:schemeClr val="tx1"/>
                </a:solidFill>
              </a:rPr>
              <a:t>		</a:t>
            </a:r>
            <a:r>
              <a:rPr lang="si-LK" sz="2800" b="1" u="sng" dirty="0">
                <a:solidFill>
                  <a:schemeClr val="tx1"/>
                </a:solidFill>
              </a:rPr>
              <a:t>දෙවියෝ</a:t>
            </a:r>
            <a:r>
              <a:rPr lang="si-LK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					        </a:t>
            </a:r>
            <a:r>
              <a:rPr lang="si-LK" sz="2800" b="1" u="sng" dirty="0">
                <a:solidFill>
                  <a:schemeClr val="tx1"/>
                </a:solidFill>
              </a:rPr>
              <a:t>පිදෙති</a:t>
            </a:r>
            <a:r>
              <a:rPr lang="si-LK" sz="28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si-LK" sz="2800" dirty="0">
                <a:solidFill>
                  <a:schemeClr val="tx1"/>
                </a:solidFill>
              </a:rPr>
              <a:t>බස් හිමියන් විසින් </a:t>
            </a:r>
            <a:r>
              <a:rPr lang="en-US" sz="2800" dirty="0">
                <a:solidFill>
                  <a:schemeClr val="tx1"/>
                </a:solidFill>
              </a:rPr>
              <a:t>   </a:t>
            </a:r>
            <a:r>
              <a:rPr lang="si-LK" sz="2800" b="1" u="sng" dirty="0">
                <a:solidFill>
                  <a:schemeClr val="tx1"/>
                </a:solidFill>
              </a:rPr>
              <a:t>මගීහු</a:t>
            </a:r>
            <a:r>
              <a:rPr lang="si-LK" sz="2800" dirty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	</a:t>
            </a:r>
            <a:r>
              <a:rPr lang="si-LK" sz="2800" dirty="0">
                <a:solidFill>
                  <a:schemeClr val="tx1"/>
                </a:solidFill>
              </a:rPr>
              <a:t>අපහසුතාවයට ලක් </a:t>
            </a:r>
            <a:r>
              <a:rPr lang="en-US" sz="2800" dirty="0">
                <a:solidFill>
                  <a:schemeClr val="tx1"/>
                </a:solidFill>
              </a:rPr>
              <a:t>  </a:t>
            </a:r>
            <a:r>
              <a:rPr lang="si-LK" sz="2800" b="1" u="sng" dirty="0">
                <a:solidFill>
                  <a:schemeClr val="tx1"/>
                </a:solidFill>
              </a:rPr>
              <a:t>කෙරෙති</a:t>
            </a:r>
            <a:r>
              <a:rPr lang="si-LK" sz="28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					</a:t>
            </a:r>
            <a:r>
              <a:rPr lang="si-LK" sz="2800" dirty="0">
                <a:solidFill>
                  <a:schemeClr val="tx1"/>
                </a:solidFill>
              </a:rPr>
              <a:t>උක්ත කර්මය   </a:t>
            </a:r>
            <a:r>
              <a:rPr lang="en-US" sz="2800" dirty="0">
                <a:solidFill>
                  <a:schemeClr val="tx1"/>
                </a:solidFill>
              </a:rPr>
              <a:t>			   </a:t>
            </a:r>
            <a:r>
              <a:rPr lang="si-LK" sz="2800" dirty="0">
                <a:solidFill>
                  <a:schemeClr val="tx1"/>
                </a:solidFill>
              </a:rPr>
              <a:t>අවසාන ක්‍රියාව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AB1DA-8EDC-4D56-9FA7-FC6EEF3D305B}" type="slidenum">
              <a:rPr lang="en-US" smtClean="0"/>
              <a:t>9</a:t>
            </a:fld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5499847" y="3361765"/>
            <a:ext cx="147918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9538447" y="3361765"/>
            <a:ext cx="147918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7794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Wisp</vt:lpstr>
      <vt:lpstr>විභක්ති</vt:lpstr>
      <vt:lpstr>පහත වාක්‍යවල ඉරි ඇදි පද බලන්න. </vt:lpstr>
      <vt:lpstr>විභක්ති තවදුරටත් පැහැදිලි කිරීමේදී පහත ප්‍රශ්න හා පිළිතුරුවලින් උක්ත කාරණය තවදුරටත් පැහැදිලි වේ.</vt:lpstr>
      <vt:lpstr>විභක්ති නවයකි. එක් එක් විභක්ති ප්‍රත්‍යට අයත් ප්‍රධාන අර්ථය සමගින් විභක්ති නවය මෙසේ දැක්වේ. </vt:lpstr>
      <vt:lpstr>ප්‍රාණවාචී හා අප්‍රාණවාචී නාම විභක්ති නමයෙහි වර නැගෙන අයුරු විමසා බලමු.  උදාහරණය: ප්‍රාණවාචී "මිනිස්" ශබ්දය</vt:lpstr>
      <vt:lpstr> අප්‍රාණවාචී "මල්" ශබ්දය</vt:lpstr>
      <vt:lpstr>දැන් අපි විභක්ති එකින් එක විමසා බලමු.</vt:lpstr>
      <vt:lpstr>ප්‍රථමා විභක්තිය </vt:lpstr>
      <vt:lpstr>PowerPoint Presentation</vt:lpstr>
      <vt:lpstr>PowerPoint Presentation</vt:lpstr>
      <vt:lpstr>PowerPoint Presentation</vt:lpstr>
      <vt:lpstr>කර්ම විභක්තිය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විභක්ති</dc:title>
  <cp:lastModifiedBy>202c22@dbvg.onmicrosoft.com</cp:lastModifiedBy>
  <cp:revision>2</cp:revision>
  <dcterms:modified xsi:type="dcterms:W3CDTF">2021-07-15T05:39:32Z</dcterms:modified>
</cp:coreProperties>
</file>