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7" r:id="rId10"/>
    <p:sldId id="268" r:id="rId11"/>
    <p:sldId id="264" r:id="rId12"/>
    <p:sldId id="265" r:id="rId13"/>
    <p:sldId id="266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656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9599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492662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3218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726678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6115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6/3/2021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89598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80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82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2539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6/3/2021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067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387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8646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6958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6/3/2021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147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548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6/3/2021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53971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0"/>
            <a:ext cx="7766936" cy="1646302"/>
          </a:xfrm>
        </p:spPr>
        <p:txBody>
          <a:bodyPr/>
          <a:lstStyle/>
          <a:p>
            <a:r>
              <a:rPr lang="en-US" sz="6000" b="1" dirty="0">
                <a:solidFill>
                  <a:schemeClr val="tx1"/>
                </a:solidFill>
              </a:rPr>
              <a:t>Word Classes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1771273"/>
            <a:ext cx="7766936" cy="1096899"/>
          </a:xfrm>
        </p:spPr>
        <p:txBody>
          <a:bodyPr>
            <a:normAutofit/>
          </a:bodyPr>
          <a:lstStyle/>
          <a:p>
            <a:r>
              <a:rPr lang="en-US" sz="4400" b="1" dirty="0"/>
              <a:t>( Parts of Speech)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12890" y="2756079"/>
            <a:ext cx="79977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                            Grade -11</a:t>
            </a:r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1858759" y="4811151"/>
            <a:ext cx="84247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Minuwangoda Zonal Education Office</a:t>
            </a:r>
          </a:p>
          <a:p>
            <a:r>
              <a:rPr lang="en-US" sz="3600" dirty="0" smtClean="0"/>
              <a:t>E- Igenum Piyasa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068836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68284" y="2799471"/>
            <a:ext cx="57818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/>
              <a:t>Thank you</a:t>
            </a:r>
            <a:endParaRPr lang="en-US" sz="9600" dirty="0"/>
          </a:p>
        </p:txBody>
      </p:sp>
    </p:spTree>
    <p:extLst>
      <p:ext uri="{BB962C8B-B14F-4D97-AF65-F5344CB8AC3E}">
        <p14:creationId xmlns:p14="http://schemas.microsoft.com/office/powerpoint/2010/main" val="4113459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14" y="449942"/>
            <a:ext cx="10160000" cy="640805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86971" y="159657"/>
            <a:ext cx="1920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O/L 2019 Test 11</a:t>
            </a:r>
          </a:p>
        </p:txBody>
      </p:sp>
    </p:spTree>
    <p:extLst>
      <p:ext uri="{BB962C8B-B14F-4D97-AF65-F5344CB8AC3E}">
        <p14:creationId xmlns:p14="http://schemas.microsoft.com/office/powerpoint/2010/main" val="18977608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85" y="391886"/>
            <a:ext cx="11045371" cy="64661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4457" y="101600"/>
            <a:ext cx="1799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O/L 2018 Test 9</a:t>
            </a:r>
          </a:p>
        </p:txBody>
      </p:sp>
    </p:spTree>
    <p:extLst>
      <p:ext uri="{BB962C8B-B14F-4D97-AF65-F5344CB8AC3E}">
        <p14:creationId xmlns:p14="http://schemas.microsoft.com/office/powerpoint/2010/main" val="36648955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29" y="435429"/>
            <a:ext cx="10334171" cy="642257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8000" y="130629"/>
            <a:ext cx="1920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O/L 2019 Test 11</a:t>
            </a:r>
          </a:p>
        </p:txBody>
      </p:sp>
    </p:spTree>
    <p:extLst>
      <p:ext uri="{BB962C8B-B14F-4D97-AF65-F5344CB8AC3E}">
        <p14:creationId xmlns:p14="http://schemas.microsoft.com/office/powerpoint/2010/main" val="3497632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0914" y="217714"/>
            <a:ext cx="1149308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There are eight part of speech in English language. They are </a:t>
            </a:r>
            <a:r>
              <a:rPr lang="en-US" sz="2400" b="1" dirty="0">
                <a:solidFill>
                  <a:srgbClr val="002060"/>
                </a:solidFill>
              </a:rPr>
              <a:t>nouns, pronouns,</a:t>
            </a:r>
          </a:p>
          <a:p>
            <a:r>
              <a:rPr lang="en-US" sz="2400" b="1" dirty="0">
                <a:solidFill>
                  <a:srgbClr val="002060"/>
                </a:solidFill>
              </a:rPr>
              <a:t>Verbs, adjectives, adverbs, prepositions, conjunctions, </a:t>
            </a:r>
            <a:r>
              <a:rPr lang="en-US" sz="2400" dirty="0"/>
              <a:t>and </a:t>
            </a:r>
            <a:r>
              <a:rPr lang="en-US" sz="2400" b="1" dirty="0">
                <a:solidFill>
                  <a:srgbClr val="002060"/>
                </a:solidFill>
              </a:rPr>
              <a:t>interjections.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0472013"/>
              </p:ext>
            </p:extLst>
          </p:nvPr>
        </p:nvGraphicFramePr>
        <p:xfrm>
          <a:off x="420914" y="1270094"/>
          <a:ext cx="10668000" cy="554541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7714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15685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67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6670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976732">
                <a:tc>
                  <a:txBody>
                    <a:bodyPr/>
                    <a:lstStyle/>
                    <a:p>
                      <a:r>
                        <a:rPr lang="en-US" sz="2800" b="1" dirty="0"/>
                        <a:t>Word class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/>
                        <a:t>Function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/>
                        <a:t>Examples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/>
                        <a:t>Sentences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261904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002060"/>
                          </a:solidFill>
                        </a:rPr>
                        <a:t>Noun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Person,</a:t>
                      </a:r>
                      <a:r>
                        <a:rPr lang="en-US" sz="2000" b="1" baseline="0" dirty="0">
                          <a:solidFill>
                            <a:schemeClr val="tx1"/>
                          </a:solidFill>
                        </a:rPr>
                        <a:t> animal or</a:t>
                      </a:r>
                    </a:p>
                    <a:p>
                      <a:r>
                        <a:rPr lang="en-US" sz="2000" b="1" baseline="0" dirty="0">
                          <a:solidFill>
                            <a:schemeClr val="tx1"/>
                          </a:solidFill>
                        </a:rPr>
                        <a:t>thing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Pencil, cat,</a:t>
                      </a:r>
                      <a:r>
                        <a:rPr lang="en-US" sz="2000" b="1" baseline="0" dirty="0"/>
                        <a:t> Meena,</a:t>
                      </a:r>
                    </a:p>
                    <a:p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This is my </a:t>
                      </a:r>
                      <a:r>
                        <a:rPr lang="en-US" sz="2000" b="1" u="sng" dirty="0">
                          <a:solidFill>
                            <a:srgbClr val="002060"/>
                          </a:solidFill>
                        </a:rPr>
                        <a:t>cat.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000" b="1" u="sng" dirty="0">
                          <a:solidFill>
                            <a:srgbClr val="002060"/>
                          </a:solidFill>
                        </a:rPr>
                        <a:t>Meena 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is a student.</a:t>
                      </a:r>
                      <a:endParaRPr lang="en-US" sz="20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95002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002060"/>
                          </a:solidFill>
                        </a:rPr>
                        <a:t>Verb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Action or state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Get, come, out, open, Like, eat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000" b="1" dirty="0"/>
                        <a:t>I </a:t>
                      </a:r>
                      <a:r>
                        <a:rPr lang="en-US" sz="2000" b="1" u="sng" dirty="0">
                          <a:solidFill>
                            <a:srgbClr val="002060"/>
                          </a:solidFill>
                        </a:rPr>
                        <a:t>like</a:t>
                      </a:r>
                      <a:r>
                        <a:rPr lang="en-US" sz="2000" b="1" dirty="0"/>
                        <a:t> apple.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000" b="1" dirty="0"/>
                        <a:t>She </a:t>
                      </a:r>
                      <a:r>
                        <a:rPr lang="en-US" sz="2000" b="1" u="sng" dirty="0">
                          <a:solidFill>
                            <a:srgbClr val="002060"/>
                          </a:solidFill>
                        </a:rPr>
                        <a:t>goes</a:t>
                      </a:r>
                      <a:r>
                        <a:rPr lang="en-US" sz="2000" b="1" dirty="0"/>
                        <a:t> to school.</a:t>
                      </a:r>
                    </a:p>
                    <a:p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95002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002060"/>
                          </a:solidFill>
                        </a:rPr>
                        <a:t>Adverbs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/>
                        <a:t>Describe a verb, an</a:t>
                      </a:r>
                    </a:p>
                    <a:p>
                      <a:r>
                        <a:rPr lang="en-US" sz="2000" b="0" dirty="0"/>
                        <a:t>Adjective</a:t>
                      </a:r>
                      <a:r>
                        <a:rPr lang="en-US" sz="2000" b="0" baseline="0" dirty="0"/>
                        <a:t> or adverb. </a:t>
                      </a:r>
                      <a:endParaRPr 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Silently, kindly,  friendly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He treats </a:t>
                      </a:r>
                      <a:r>
                        <a:rPr lang="en-US" sz="2000" u="sng" dirty="0">
                          <a:solidFill>
                            <a:srgbClr val="002060"/>
                          </a:solidFill>
                        </a:rPr>
                        <a:t>kindly.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Students</a:t>
                      </a:r>
                      <a:r>
                        <a:rPr lang="en-US" sz="2000" baseline="0" dirty="0"/>
                        <a:t> do the activities </a:t>
                      </a:r>
                      <a:r>
                        <a:rPr lang="en-US" sz="2000" u="sng" baseline="0" dirty="0">
                          <a:solidFill>
                            <a:srgbClr val="002060"/>
                          </a:solidFill>
                        </a:rPr>
                        <a:t>silently.</a:t>
                      </a:r>
                      <a:endParaRPr lang="en-US" sz="2000" u="sng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990297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002060"/>
                          </a:solidFill>
                        </a:rPr>
                        <a:t>Adjectives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Describes a noun</a:t>
                      </a:r>
                      <a:r>
                        <a:rPr lang="en-US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Small, big, good,</a:t>
                      </a:r>
                      <a:r>
                        <a:rPr lang="en-US" sz="2000" baseline="0" dirty="0"/>
                        <a:t> well, blue.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She is a </a:t>
                      </a:r>
                      <a:r>
                        <a:rPr lang="en-US" sz="2000" u="sng" dirty="0">
                          <a:solidFill>
                            <a:srgbClr val="002060"/>
                          </a:solidFill>
                        </a:rPr>
                        <a:t>good </a:t>
                      </a:r>
                      <a:r>
                        <a:rPr lang="en-US" sz="2000" dirty="0"/>
                        <a:t>girl.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He has </a:t>
                      </a:r>
                      <a:r>
                        <a:rPr lang="en-US" sz="2000" u="sng" dirty="0">
                          <a:solidFill>
                            <a:srgbClr val="002060"/>
                          </a:solidFill>
                        </a:rPr>
                        <a:t>blue</a:t>
                      </a:r>
                      <a:r>
                        <a:rPr lang="en-US" sz="2000" dirty="0"/>
                        <a:t> eyes.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06406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5881168"/>
              </p:ext>
            </p:extLst>
          </p:nvPr>
        </p:nvGraphicFramePr>
        <p:xfrm>
          <a:off x="667657" y="471714"/>
          <a:ext cx="10464800" cy="59082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7221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2994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72994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83269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342572">
                <a:tc>
                  <a:txBody>
                    <a:bodyPr/>
                    <a:lstStyle/>
                    <a:p>
                      <a:endParaRPr lang="en-US" sz="2400" b="1" dirty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en-US" sz="2400" b="1" dirty="0">
                          <a:solidFill>
                            <a:srgbClr val="002060"/>
                          </a:solidFill>
                        </a:rPr>
                        <a:t>Pronouns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b="1" dirty="0"/>
                    </a:p>
                    <a:p>
                      <a:r>
                        <a:rPr lang="en-US" sz="2000" b="1" dirty="0"/>
                        <a:t>Replace a noun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b="1" dirty="0"/>
                    </a:p>
                    <a:p>
                      <a:r>
                        <a:rPr lang="en-US" sz="2000" b="1" dirty="0"/>
                        <a:t>I, you,</a:t>
                      </a:r>
                      <a:r>
                        <a:rPr lang="en-US" sz="2000" b="1" baseline="0" dirty="0"/>
                        <a:t> he, she, it, we, they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u="sng" dirty="0">
                          <a:solidFill>
                            <a:srgbClr val="002060"/>
                          </a:solidFill>
                        </a:rPr>
                        <a:t>Kamal</a:t>
                      </a:r>
                      <a:r>
                        <a:rPr lang="en-US" sz="2000" b="1" u="sng" dirty="0"/>
                        <a:t> </a:t>
                      </a:r>
                      <a:r>
                        <a:rPr lang="en-US" sz="2000" b="1" dirty="0"/>
                        <a:t>is good person</a:t>
                      </a:r>
                      <a:r>
                        <a:rPr lang="en-US" dirty="0"/>
                        <a:t>.</a:t>
                      </a:r>
                    </a:p>
                    <a:p>
                      <a:endParaRPr lang="en-US" dirty="0"/>
                    </a:p>
                    <a:p>
                      <a:r>
                        <a:rPr lang="en-US" sz="2000" b="1" u="sng" dirty="0">
                          <a:solidFill>
                            <a:srgbClr val="002060"/>
                          </a:solidFill>
                        </a:rPr>
                        <a:t> He </a:t>
                      </a:r>
                      <a:r>
                        <a:rPr lang="en-US" sz="2000" b="1" dirty="0"/>
                        <a:t>lives in Alawwa.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521884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r>
                        <a:rPr lang="en-US" sz="2400" b="1" dirty="0">
                          <a:solidFill>
                            <a:srgbClr val="002060"/>
                          </a:solidFill>
                        </a:rPr>
                        <a:t>Prepositions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Links</a:t>
                      </a:r>
                      <a:r>
                        <a:rPr lang="en-US" sz="2000" b="1" baseline="0" dirty="0"/>
                        <a:t> a noun to another word.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At,</a:t>
                      </a:r>
                      <a:r>
                        <a:rPr lang="en-US" sz="2000" b="1" baseline="0" dirty="0"/>
                        <a:t> in, on, near, under, among, of, after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000" b="1" dirty="0"/>
                        <a:t>The cat is </a:t>
                      </a:r>
                      <a:r>
                        <a:rPr lang="en-US" sz="2000" b="1" u="sng" dirty="0">
                          <a:solidFill>
                            <a:srgbClr val="002060"/>
                          </a:solidFill>
                        </a:rPr>
                        <a:t>on</a:t>
                      </a:r>
                      <a:r>
                        <a:rPr lang="en-US" sz="2000" b="1" dirty="0"/>
                        <a:t> the table.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000" b="1" dirty="0"/>
                        <a:t>There</a:t>
                      </a:r>
                      <a:r>
                        <a:rPr lang="en-US" sz="2000" b="1" baseline="0" dirty="0"/>
                        <a:t> is a hut </a:t>
                      </a:r>
                      <a:r>
                        <a:rPr lang="en-US" sz="2000" b="1" u="sng" baseline="0" dirty="0">
                          <a:solidFill>
                            <a:srgbClr val="002060"/>
                          </a:solidFill>
                        </a:rPr>
                        <a:t>among</a:t>
                      </a:r>
                      <a:r>
                        <a:rPr lang="en-US" sz="2000" b="1" baseline="0" dirty="0"/>
                        <a:t> the trees.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521884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r>
                        <a:rPr lang="en-US" sz="2400" b="1" dirty="0">
                          <a:solidFill>
                            <a:srgbClr val="002060"/>
                          </a:solidFill>
                        </a:rPr>
                        <a:t>Conjunctions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r>
                        <a:rPr lang="en-US" sz="2000" b="1" dirty="0"/>
                        <a:t>Join clauses or sentences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r>
                        <a:rPr lang="en-US" sz="2000" b="1" dirty="0"/>
                        <a:t>But, and, while, when, though,</a:t>
                      </a:r>
                    </a:p>
                    <a:p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b="1" dirty="0"/>
                        <a:t>He is not well </a:t>
                      </a:r>
                      <a:r>
                        <a:rPr lang="en-US" sz="2000" b="1" u="sng" dirty="0">
                          <a:solidFill>
                            <a:srgbClr val="002060"/>
                          </a:solidFill>
                        </a:rPr>
                        <a:t>but </a:t>
                      </a:r>
                      <a:r>
                        <a:rPr lang="en-US" sz="2000" b="1" dirty="0"/>
                        <a:t>he comes to the exam</a:t>
                      </a:r>
                      <a:r>
                        <a:rPr lang="en-US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521884">
                <a:tc>
                  <a:txBody>
                    <a:bodyPr/>
                    <a:lstStyle/>
                    <a:p>
                      <a:endParaRPr lang="en-US" sz="2400" b="1" dirty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en-US" sz="2400" b="1" dirty="0">
                          <a:solidFill>
                            <a:srgbClr val="002060"/>
                          </a:solidFill>
                        </a:rPr>
                        <a:t>Interjection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r>
                        <a:rPr lang="en-US" sz="2000" b="1" dirty="0"/>
                        <a:t>Short</a:t>
                      </a:r>
                      <a:r>
                        <a:rPr lang="en-US" sz="2000" b="1" baseline="0" dirty="0"/>
                        <a:t> exclamation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b="1" dirty="0"/>
                    </a:p>
                    <a:p>
                      <a:r>
                        <a:rPr lang="en-US" sz="2000" b="1" dirty="0"/>
                        <a:t>Oh!, hi</a:t>
                      </a:r>
                      <a:r>
                        <a:rPr lang="en-US" sz="2000" b="1" baseline="0" dirty="0"/>
                        <a:t> !, wow !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b="1" u="sng" dirty="0">
                          <a:solidFill>
                            <a:srgbClr val="002060"/>
                          </a:solidFill>
                        </a:rPr>
                        <a:t>Wow!</a:t>
                      </a:r>
                      <a:r>
                        <a:rPr lang="en-US" b="1" dirty="0"/>
                        <a:t> What a beautiful car.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Down Arrow 3"/>
          <p:cNvSpPr/>
          <p:nvPr/>
        </p:nvSpPr>
        <p:spPr>
          <a:xfrm>
            <a:off x="8604795" y="348343"/>
            <a:ext cx="45719" cy="2467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2330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5771" y="217714"/>
            <a:ext cx="7402989" cy="57246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u="sng" dirty="0"/>
              <a:t>Word classes Activity</a:t>
            </a:r>
          </a:p>
          <a:p>
            <a:r>
              <a:rPr lang="en-US" sz="2000" u="sng" dirty="0"/>
              <a:t>Fill in the blanks and write the word class in the brackets.</a:t>
            </a:r>
          </a:p>
          <a:p>
            <a:endParaRPr lang="en-US" sz="2000" u="sng" dirty="0"/>
          </a:p>
          <a:p>
            <a:endParaRPr lang="en-US" sz="2000" u="sng" dirty="0"/>
          </a:p>
          <a:p>
            <a:pPr marL="342900" indent="-342900">
              <a:buFont typeface="+mj-lt"/>
              <a:buAutoNum type="arabicParenR"/>
            </a:pPr>
            <a:r>
              <a:rPr lang="en-US" dirty="0"/>
              <a:t>I think she……………………….the surprise. (……………….)</a:t>
            </a:r>
          </a:p>
          <a:p>
            <a:pPr marL="342900" indent="-342900">
              <a:buFont typeface="+mj-lt"/>
              <a:buAutoNum type="arabicParenR"/>
            </a:pPr>
            <a:r>
              <a:rPr lang="en-US" dirty="0"/>
              <a:t>They………………………him of committing the murder. (……………..)</a:t>
            </a:r>
          </a:p>
          <a:p>
            <a:pPr marL="342900" indent="-342900">
              <a:buFont typeface="+mj-lt"/>
              <a:buAutoNum type="arabicParenR"/>
            </a:pPr>
            <a:r>
              <a:rPr lang="en-US" dirty="0"/>
              <a:t>A suspect is a person under……………………. (……………….)</a:t>
            </a:r>
          </a:p>
          <a:p>
            <a:pPr marL="342900" indent="-342900">
              <a:buFont typeface="+mj-lt"/>
              <a:buAutoNum type="arabicParenR"/>
            </a:pPr>
            <a:r>
              <a:rPr lang="en-US" dirty="0"/>
              <a:t>My mother has always been very………………………… (……………….)</a:t>
            </a:r>
          </a:p>
          <a:p>
            <a:pPr marL="342900" indent="-342900">
              <a:buFont typeface="+mj-lt"/>
              <a:buAutoNum type="arabicParenR"/>
            </a:pPr>
            <a:endParaRPr lang="en-US" dirty="0"/>
          </a:p>
          <a:p>
            <a:pPr marL="342900" indent="-342900">
              <a:buFont typeface="+mj-lt"/>
              <a:buAutoNum type="arabicParenR"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pPr marL="342900" indent="-342900">
              <a:buAutoNum type="arabicParenR"/>
            </a:pPr>
            <a:r>
              <a:rPr lang="en-US" dirty="0"/>
              <a:t>We……………………in this neighborhood ten years ago. (………………..)</a:t>
            </a:r>
          </a:p>
          <a:p>
            <a:pPr marL="342900" indent="-342900">
              <a:buAutoNum type="arabicParenR"/>
            </a:pPr>
            <a:r>
              <a:rPr lang="en-US" dirty="0"/>
              <a:t>I enjoy……………………musical shows. (…………………….)</a:t>
            </a:r>
          </a:p>
          <a:p>
            <a:pPr marL="342900" indent="-342900">
              <a:buAutoNum type="arabicParenR"/>
            </a:pPr>
            <a:r>
              <a:rPr lang="en-US" dirty="0"/>
              <a:t>When they found him, he was………………….(………………….)</a:t>
            </a:r>
          </a:p>
          <a:p>
            <a:pPr marL="342900" indent="-342900">
              <a:buAutoNum type="arabicParenR"/>
            </a:pPr>
            <a:r>
              <a:rPr lang="en-US" dirty="0"/>
              <a:t>The market place is………………… with lots of venders. (………………..)</a:t>
            </a:r>
          </a:p>
          <a:p>
            <a:pPr marL="342900" indent="-342900">
              <a:buAutoNum type="arabicParenR"/>
            </a:pPr>
            <a:endParaRPr lang="en-US" dirty="0"/>
          </a:p>
          <a:p>
            <a:endParaRPr lang="en-US" sz="2400" b="1" u="sng" dirty="0"/>
          </a:p>
          <a:p>
            <a:endParaRPr lang="en-US" sz="2400" b="1" u="sng" dirty="0"/>
          </a:p>
        </p:txBody>
      </p:sp>
      <p:sp>
        <p:nvSpPr>
          <p:cNvPr id="4" name="Rectangle 3"/>
          <p:cNvSpPr/>
          <p:nvPr/>
        </p:nvSpPr>
        <p:spPr>
          <a:xfrm>
            <a:off x="7727684" y="1409280"/>
            <a:ext cx="1663060" cy="145003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727683" y="1409281"/>
            <a:ext cx="25339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suspected, </a:t>
            </a:r>
          </a:p>
          <a:p>
            <a:r>
              <a:rPr lang="en-US" dirty="0"/>
              <a:t>Suspectible,</a:t>
            </a:r>
          </a:p>
          <a:p>
            <a:r>
              <a:rPr lang="en-US" dirty="0"/>
              <a:t>Suspecting, </a:t>
            </a:r>
          </a:p>
          <a:p>
            <a:r>
              <a:rPr lang="en-US" dirty="0"/>
              <a:t>suspicious, </a:t>
            </a:r>
          </a:p>
          <a:p>
            <a:r>
              <a:rPr lang="en-US" dirty="0"/>
              <a:t>suspicion,</a:t>
            </a:r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7727683" y="3410857"/>
            <a:ext cx="1663061" cy="15094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/>
              <a:t>Lifeless,</a:t>
            </a:r>
          </a:p>
          <a:p>
            <a:pPr algn="ctr"/>
            <a:r>
              <a:rPr lang="en-US" dirty="0"/>
              <a:t>Lived,</a:t>
            </a:r>
          </a:p>
          <a:p>
            <a:pPr algn="ctr"/>
            <a:r>
              <a:rPr lang="en-US" dirty="0"/>
              <a:t>Lively,</a:t>
            </a:r>
          </a:p>
          <a:p>
            <a:pPr algn="ctr"/>
            <a:r>
              <a:rPr lang="en-US" dirty="0"/>
              <a:t>Living,</a:t>
            </a:r>
          </a:p>
          <a:p>
            <a:pPr algn="ctr"/>
            <a:r>
              <a:rPr lang="en-US" dirty="0"/>
              <a:t>live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7238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5772" y="391885"/>
            <a:ext cx="7532914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arenR"/>
            </a:pPr>
            <a:r>
              <a:rPr lang="en-US" dirty="0"/>
              <a:t>Be ………………………! It could hurt him. (…………………….)</a:t>
            </a:r>
          </a:p>
          <a:p>
            <a:pPr marL="342900" indent="-342900">
              <a:buFont typeface="+mj-lt"/>
              <a:buAutoNum type="arabicParenR"/>
            </a:pPr>
            <a:r>
              <a:rPr lang="en-US" dirty="0"/>
              <a:t>She……………………so much about the baby. (……………………)</a:t>
            </a:r>
          </a:p>
          <a:p>
            <a:pPr marL="342900" indent="-342900">
              <a:buFont typeface="+mj-lt"/>
              <a:buAutoNum type="arabicParenR"/>
            </a:pPr>
            <a:r>
              <a:rPr lang="en-US" dirty="0"/>
              <a:t>She is such a…………………………….person. (……………………)</a:t>
            </a:r>
          </a:p>
          <a:p>
            <a:pPr marL="342900" indent="-342900">
              <a:buFont typeface="+mj-lt"/>
              <a:buAutoNum type="arabicParenR"/>
            </a:pPr>
            <a:r>
              <a:rPr lang="en-US" dirty="0"/>
              <a:t>Make sure to drive………………………. (…………………………)</a:t>
            </a:r>
          </a:p>
          <a:p>
            <a:pPr marL="342900" indent="-342900">
              <a:buFont typeface="+mj-lt"/>
              <a:buAutoNum type="arabicParenR"/>
            </a:pPr>
            <a:r>
              <a:rPr lang="en-US" dirty="0"/>
              <a:t>…………………drivers will be punished. (…………………….)</a:t>
            </a:r>
          </a:p>
          <a:p>
            <a:pPr marL="342900" indent="-342900">
              <a:buFont typeface="+mj-lt"/>
              <a:buAutoNum type="arabicParenR"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pPr marL="342900" indent="-342900">
              <a:buFont typeface="+mj-lt"/>
              <a:buAutoNum type="arabicParenR"/>
            </a:pPr>
            <a:r>
              <a:rPr lang="en-US" dirty="0"/>
              <a:t>Scientists………………………those reports earlier. (…………………)</a:t>
            </a:r>
          </a:p>
          <a:p>
            <a:pPr marL="342900" indent="-342900">
              <a:buFont typeface="+mj-lt"/>
              <a:buAutoNum type="arabicParenR"/>
            </a:pPr>
            <a:r>
              <a:rPr lang="en-US" dirty="0"/>
              <a:t>You shouldn’t ……………………everything you read. (…………………)</a:t>
            </a:r>
          </a:p>
          <a:p>
            <a:pPr marL="342900" indent="-342900">
              <a:buFont typeface="+mj-lt"/>
              <a:buAutoNum type="arabicParenR"/>
            </a:pPr>
            <a:r>
              <a:rPr lang="en-US" dirty="0"/>
              <a:t>What is your religious…………………….? (………………….)</a:t>
            </a:r>
          </a:p>
          <a:p>
            <a:pPr marL="342900" indent="-342900">
              <a:buFont typeface="+mj-lt"/>
              <a:buAutoNum type="arabicParenR"/>
            </a:pPr>
            <a:r>
              <a:rPr lang="en-US" dirty="0"/>
              <a:t>The characters are all………………………… portrayed. (………………)</a:t>
            </a:r>
          </a:p>
          <a:p>
            <a:pPr marL="342900" indent="-342900">
              <a:buFont typeface="+mj-lt"/>
              <a:buAutoNum type="arabicParenR"/>
            </a:pPr>
            <a:r>
              <a:rPr lang="en-US" dirty="0"/>
              <a:t> I’m ………………………myself to become a successful person. (…………)</a:t>
            </a:r>
          </a:p>
          <a:p>
            <a:pPr marL="342900" indent="-342900">
              <a:buFont typeface="+mj-lt"/>
              <a:buAutoNum type="arabicParenR"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pPr marL="342900" indent="-342900">
              <a:buAutoNum type="arabicParenR"/>
            </a:pPr>
            <a:r>
              <a:rPr lang="en-US" dirty="0"/>
              <a:t>It is very difficult to predict the weather…………………..(……………….)</a:t>
            </a:r>
          </a:p>
          <a:p>
            <a:pPr marL="342900" indent="-342900">
              <a:buAutoNum type="arabicParenR"/>
            </a:pPr>
            <a:r>
              <a:rPr lang="en-US" dirty="0"/>
              <a:t>Her novel is historically …………………………….(………………….)</a:t>
            </a:r>
          </a:p>
          <a:p>
            <a:pPr marL="342900" indent="-342900">
              <a:buAutoNum type="arabicParenR"/>
            </a:pPr>
            <a:r>
              <a:rPr lang="en-US" dirty="0"/>
              <a:t>The scientists questioned about the…………of the facts. (……………)</a:t>
            </a:r>
          </a:p>
          <a:p>
            <a:endParaRPr lang="en-US" dirty="0"/>
          </a:p>
          <a:p>
            <a:endParaRPr lang="en-US" dirty="0"/>
          </a:p>
          <a:p>
            <a:pPr marL="342900" indent="-342900">
              <a:buAutoNum type="arabicParenR"/>
            </a:pPr>
            <a:endParaRPr lang="en-US" dirty="0"/>
          </a:p>
          <a:p>
            <a:pPr marL="342900" indent="-342900">
              <a:buAutoNum type="arabicParenR"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940454" y="391885"/>
            <a:ext cx="2104572" cy="171899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Caring,</a:t>
            </a:r>
          </a:p>
          <a:p>
            <a:pPr algn="ctr"/>
            <a:r>
              <a:rPr lang="en-US" dirty="0"/>
              <a:t>Careful,</a:t>
            </a:r>
          </a:p>
          <a:p>
            <a:pPr algn="ctr"/>
            <a:r>
              <a:rPr lang="en-US" dirty="0"/>
              <a:t>Careless,</a:t>
            </a:r>
          </a:p>
          <a:p>
            <a:pPr algn="ctr"/>
            <a:r>
              <a:rPr lang="en-US" dirty="0"/>
              <a:t>Carefully,</a:t>
            </a:r>
          </a:p>
          <a:p>
            <a:pPr algn="ctr"/>
            <a:r>
              <a:rPr lang="en-US" dirty="0"/>
              <a:t>cares</a:t>
            </a:r>
          </a:p>
          <a:p>
            <a:pPr algn="ctr"/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7940454" y="2377044"/>
            <a:ext cx="2104572" cy="17417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Belief,</a:t>
            </a:r>
          </a:p>
          <a:p>
            <a:pPr algn="ctr"/>
            <a:r>
              <a:rPr lang="en-US" dirty="0"/>
              <a:t>Believe,</a:t>
            </a:r>
          </a:p>
          <a:p>
            <a:pPr algn="ctr"/>
            <a:r>
              <a:rPr lang="en-US" dirty="0"/>
              <a:t>Believed,</a:t>
            </a:r>
          </a:p>
          <a:p>
            <a:pPr algn="ctr"/>
            <a:r>
              <a:rPr lang="en-US" dirty="0"/>
              <a:t>Believing,</a:t>
            </a:r>
          </a:p>
          <a:p>
            <a:pPr algn="ctr"/>
            <a:r>
              <a:rPr lang="en-US" dirty="0"/>
              <a:t>believable</a:t>
            </a:r>
          </a:p>
        </p:txBody>
      </p:sp>
      <p:sp>
        <p:nvSpPr>
          <p:cNvPr id="5" name="Rectangle 4"/>
          <p:cNvSpPr/>
          <p:nvPr/>
        </p:nvSpPr>
        <p:spPr>
          <a:xfrm>
            <a:off x="7983997" y="4688114"/>
            <a:ext cx="2017486" cy="13208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Accuracy,</a:t>
            </a:r>
          </a:p>
          <a:p>
            <a:pPr algn="ctr"/>
            <a:r>
              <a:rPr lang="en-US" dirty="0"/>
              <a:t>Accurately,</a:t>
            </a:r>
          </a:p>
          <a:p>
            <a:pPr algn="ctr"/>
            <a:r>
              <a:rPr lang="en-US" dirty="0"/>
              <a:t>accurate</a:t>
            </a:r>
          </a:p>
        </p:txBody>
      </p:sp>
    </p:spTree>
    <p:extLst>
      <p:ext uri="{BB962C8B-B14F-4D97-AF65-F5344CB8AC3E}">
        <p14:creationId xmlns:p14="http://schemas.microsoft.com/office/powerpoint/2010/main" val="1343535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85371" y="261257"/>
            <a:ext cx="1868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O/L 2019  Test 9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86" y="630589"/>
            <a:ext cx="10987314" cy="6227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2307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618" y="551543"/>
            <a:ext cx="11149781" cy="6096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03086" y="232229"/>
            <a:ext cx="1920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O/L 2019 Test 12</a:t>
            </a:r>
          </a:p>
        </p:txBody>
      </p:sp>
    </p:spTree>
    <p:extLst>
      <p:ext uri="{BB962C8B-B14F-4D97-AF65-F5344CB8AC3E}">
        <p14:creationId xmlns:p14="http://schemas.microsoft.com/office/powerpoint/2010/main" val="1589197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99" y="537030"/>
            <a:ext cx="9942286" cy="632097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98286" y="232229"/>
            <a:ext cx="1920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O/L 2018 Test 10</a:t>
            </a:r>
          </a:p>
        </p:txBody>
      </p:sp>
    </p:spTree>
    <p:extLst>
      <p:ext uri="{BB962C8B-B14F-4D97-AF65-F5344CB8AC3E}">
        <p14:creationId xmlns:p14="http://schemas.microsoft.com/office/powerpoint/2010/main" val="32286288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168841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Word-Classes (1)</Template>
  <TotalTime>0</TotalTime>
  <Words>513</Words>
  <Application>Microsoft Office PowerPoint</Application>
  <PresentationFormat>Widescreen</PresentationFormat>
  <Paragraphs>137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Trebuchet MS</vt:lpstr>
      <vt:lpstr>Wingdings 3</vt:lpstr>
      <vt:lpstr>Facet</vt:lpstr>
      <vt:lpstr>Word Classes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Word Classes</dc:title>
  <dc:creator>HP</dc:creator>
  <cp:lastModifiedBy>HP</cp:lastModifiedBy>
  <cp:revision>1</cp:revision>
  <dcterms:created xsi:type="dcterms:W3CDTF">2021-06-03T11:09:14Z</dcterms:created>
  <dcterms:modified xsi:type="dcterms:W3CDTF">2021-06-03T11:09:50Z</dcterms:modified>
</cp:coreProperties>
</file>